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13">
  <p:sldMasterIdLst>
    <p:sldMasterId id="2147483648" r:id="rId1"/>
  </p:sldMasterIdLst>
  <p:notesMasterIdLst>
    <p:notesMasterId r:id="rId54"/>
  </p:notesMasterIdLst>
  <p:sldIdLst>
    <p:sldId id="257" r:id="rId2"/>
    <p:sldId id="292" r:id="rId3"/>
    <p:sldId id="258" r:id="rId4"/>
    <p:sldId id="304" r:id="rId5"/>
    <p:sldId id="285" r:id="rId6"/>
    <p:sldId id="263" r:id="rId7"/>
    <p:sldId id="291" r:id="rId8"/>
    <p:sldId id="261" r:id="rId9"/>
    <p:sldId id="305" r:id="rId10"/>
    <p:sldId id="294" r:id="rId11"/>
    <p:sldId id="296" r:id="rId12"/>
    <p:sldId id="297" r:id="rId13"/>
    <p:sldId id="298" r:id="rId14"/>
    <p:sldId id="299" r:id="rId15"/>
    <p:sldId id="300" r:id="rId16"/>
    <p:sldId id="301" r:id="rId17"/>
    <p:sldId id="302" r:id="rId18"/>
    <p:sldId id="306" r:id="rId19"/>
    <p:sldId id="309" r:id="rId20"/>
    <p:sldId id="303" r:id="rId21"/>
    <p:sldId id="310" r:id="rId22"/>
    <p:sldId id="311" r:id="rId23"/>
    <p:sldId id="391" r:id="rId24"/>
    <p:sldId id="307" r:id="rId25"/>
    <p:sldId id="287" r:id="rId26"/>
    <p:sldId id="271" r:id="rId27"/>
    <p:sldId id="406" r:id="rId28"/>
    <p:sldId id="394" r:id="rId29"/>
    <p:sldId id="401" r:id="rId30"/>
    <p:sldId id="410" r:id="rId31"/>
    <p:sldId id="407" r:id="rId32"/>
    <p:sldId id="411" r:id="rId33"/>
    <p:sldId id="277" r:id="rId34"/>
    <p:sldId id="317" r:id="rId35"/>
    <p:sldId id="318" r:id="rId36"/>
    <p:sldId id="319" r:id="rId37"/>
    <p:sldId id="320" r:id="rId38"/>
    <p:sldId id="321" r:id="rId39"/>
    <p:sldId id="322" r:id="rId40"/>
    <p:sldId id="323" r:id="rId41"/>
    <p:sldId id="324" r:id="rId42"/>
    <p:sldId id="325" r:id="rId43"/>
    <p:sldId id="308" r:id="rId44"/>
    <p:sldId id="312" r:id="rId45"/>
    <p:sldId id="313" r:id="rId46"/>
    <p:sldId id="315" r:id="rId47"/>
    <p:sldId id="314" r:id="rId48"/>
    <p:sldId id="316" r:id="rId49"/>
    <p:sldId id="412" r:id="rId50"/>
    <p:sldId id="279" r:id="rId51"/>
    <p:sldId id="280" r:id="rId52"/>
    <p:sldId id="288" r:id="rId53"/>
  </p:sldIdLst>
  <p:sldSz cx="9144000" cy="6858000" type="screen4x3"/>
  <p:notesSz cx="7053263" cy="9309100"/>
  <p:custDataLst>
    <p:tags r:id="rId5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F4FC02-8B81-4E50-BF4A-819AF6CA220E}" v="2" dt="2023-08-04T15:22:03.8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87075" autoAdjust="0"/>
  </p:normalViewPr>
  <p:slideViewPr>
    <p:cSldViewPr snapToGrid="0">
      <p:cViewPr varScale="1">
        <p:scale>
          <a:sx n="99" d="100"/>
          <a:sy n="99" d="100"/>
        </p:scale>
        <p:origin x="1074" y="84"/>
      </p:cViewPr>
      <p:guideLst/>
    </p:cSldViewPr>
  </p:slideViewPr>
  <p:notesTextViewPr>
    <p:cViewPr>
      <p:scale>
        <a:sx n="1" d="1"/>
        <a:sy n="1" d="1"/>
      </p:scale>
      <p:origin x="0" y="0"/>
    </p:cViewPr>
  </p:notesTextViewPr>
  <p:sorterViewPr>
    <p:cViewPr>
      <p:scale>
        <a:sx n="100" d="100"/>
        <a:sy n="100" d="100"/>
      </p:scale>
      <p:origin x="0" y="-3402"/>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63"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ody, Nicki" userId="db6efade-5eb7-41ed-9ef9-ff59e3bb3b2d" providerId="ADAL" clId="{89F4FC02-8B81-4E50-BF4A-819AF6CA220E}"/>
    <pc:docChg chg="custSel addSld modSld">
      <pc:chgData name="Moody, Nicki" userId="db6efade-5eb7-41ed-9ef9-ff59e3bb3b2d" providerId="ADAL" clId="{89F4FC02-8B81-4E50-BF4A-819AF6CA220E}" dt="2023-08-04T15:28:34.368" v="647" actId="313"/>
      <pc:docMkLst>
        <pc:docMk/>
      </pc:docMkLst>
      <pc:sldChg chg="modSp mod">
        <pc:chgData name="Moody, Nicki" userId="db6efade-5eb7-41ed-9ef9-ff59e3bb3b2d" providerId="ADAL" clId="{89F4FC02-8B81-4E50-BF4A-819AF6CA220E}" dt="2023-08-04T15:22:05.990" v="57"/>
        <pc:sldMkLst>
          <pc:docMk/>
          <pc:sldMk cId="3418307803" sldId="280"/>
        </pc:sldMkLst>
        <pc:spChg chg="mod">
          <ac:chgData name="Moody, Nicki" userId="db6efade-5eb7-41ed-9ef9-ff59e3bb3b2d" providerId="ADAL" clId="{89F4FC02-8B81-4E50-BF4A-819AF6CA220E}" dt="2023-08-04T15:22:05.990" v="57"/>
          <ac:spMkLst>
            <pc:docMk/>
            <pc:sldMk cId="3418307803" sldId="280"/>
            <ac:spMk id="2" creationId="{00000000-0000-0000-0000-000000000000}"/>
          </ac:spMkLst>
        </pc:spChg>
        <pc:spChg chg="mod">
          <ac:chgData name="Moody, Nicki" userId="db6efade-5eb7-41ed-9ef9-ff59e3bb3b2d" providerId="ADAL" clId="{89F4FC02-8B81-4E50-BF4A-819AF6CA220E}" dt="2023-08-04T15:21:57.050" v="52" actId="21"/>
          <ac:spMkLst>
            <pc:docMk/>
            <pc:sldMk cId="3418307803" sldId="280"/>
            <ac:spMk id="54275" creationId="{00000000-0000-0000-0000-000000000000}"/>
          </ac:spMkLst>
        </pc:spChg>
      </pc:sldChg>
      <pc:sldChg chg="addSp modSp new mod modClrScheme chgLayout">
        <pc:chgData name="Moody, Nicki" userId="db6efade-5eb7-41ed-9ef9-ff59e3bb3b2d" providerId="ADAL" clId="{89F4FC02-8B81-4E50-BF4A-819AF6CA220E}" dt="2023-08-04T15:28:34.368" v="647" actId="313"/>
        <pc:sldMkLst>
          <pc:docMk/>
          <pc:sldMk cId="63542691" sldId="412"/>
        </pc:sldMkLst>
        <pc:spChg chg="mod ord">
          <ac:chgData name="Moody, Nicki" userId="db6efade-5eb7-41ed-9ef9-ff59e3bb3b2d" providerId="ADAL" clId="{89F4FC02-8B81-4E50-BF4A-819AF6CA220E}" dt="2023-08-04T15:24:51.602" v="94" actId="700"/>
          <ac:spMkLst>
            <pc:docMk/>
            <pc:sldMk cId="63542691" sldId="412"/>
            <ac:spMk id="2" creationId="{EC461E22-0675-9AF7-7E78-018FD9E3D75F}"/>
          </ac:spMkLst>
        </pc:spChg>
        <pc:spChg chg="add mod ord">
          <ac:chgData name="Moody, Nicki" userId="db6efade-5eb7-41ed-9ef9-ff59e3bb3b2d" providerId="ADAL" clId="{89F4FC02-8B81-4E50-BF4A-819AF6CA220E}" dt="2023-08-04T15:28:34.368" v="647" actId="313"/>
          <ac:spMkLst>
            <pc:docMk/>
            <pc:sldMk cId="63542691" sldId="412"/>
            <ac:spMk id="3" creationId="{210036CD-4752-805C-441C-D60D77EAF4F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96232170-AEE3-4F15-BEDF-F41B2C40DED1}" type="datetimeFigureOut">
              <a:rPr lang="en-US" smtClean="0"/>
              <a:t>8/4/2023</a:t>
            </a:fld>
            <a:endParaRPr lang="en-US"/>
          </a:p>
        </p:txBody>
      </p:sp>
      <p:sp>
        <p:nvSpPr>
          <p:cNvPr id="4" name="Slide Image Placeholder 3"/>
          <p:cNvSpPr>
            <a:spLocks noGrp="1" noRot="1" noChangeAspect="1"/>
          </p:cNvSpPr>
          <p:nvPr>
            <p:ph type="sldImg" idx="2"/>
          </p:nvPr>
        </p:nvSpPr>
        <p:spPr>
          <a:xfrm>
            <a:off x="1431925" y="1163638"/>
            <a:ext cx="4189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7C0C40C4-8ECC-4B24-AB1C-5705F290DDCF}" type="slidenum">
              <a:rPr lang="en-US" smtClean="0"/>
              <a:t>‹#›</a:t>
            </a:fld>
            <a:endParaRPr lang="en-US"/>
          </a:p>
        </p:txBody>
      </p:sp>
    </p:spTree>
    <p:extLst>
      <p:ext uri="{BB962C8B-B14F-4D97-AF65-F5344CB8AC3E}">
        <p14:creationId xmlns:p14="http://schemas.microsoft.com/office/powerpoint/2010/main" val="2788252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1</a:t>
            </a:fld>
            <a:endParaRPr lang="en-US"/>
          </a:p>
        </p:txBody>
      </p:sp>
    </p:spTree>
    <p:extLst>
      <p:ext uri="{BB962C8B-B14F-4D97-AF65-F5344CB8AC3E}">
        <p14:creationId xmlns:p14="http://schemas.microsoft.com/office/powerpoint/2010/main" val="2612114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orientation small to large. First, how will you orient the student to the office, then organization, then community.  (Group Activity??? Re: come up with 5 ways you can orient students to each of these areas. )</a:t>
            </a:r>
          </a:p>
          <a:p>
            <a:endParaRPr lang="en-US" dirty="0"/>
          </a:p>
        </p:txBody>
      </p:sp>
      <p:sp>
        <p:nvSpPr>
          <p:cNvPr id="4" name="Slide Number Placeholder 3"/>
          <p:cNvSpPr>
            <a:spLocks noGrp="1"/>
          </p:cNvSpPr>
          <p:nvPr>
            <p:ph type="sldNum" sz="quarter" idx="10"/>
          </p:nvPr>
        </p:nvSpPr>
        <p:spPr/>
        <p:txBody>
          <a:bodyPr/>
          <a:lstStyle/>
          <a:p>
            <a:fld id="{A1DC0922-65A3-4C74-87CC-1C8B78AE0184}" type="slidenum">
              <a:rPr lang="en-US" smtClean="0"/>
              <a:t>10</a:t>
            </a:fld>
            <a:endParaRPr lang="en-US"/>
          </a:p>
        </p:txBody>
      </p:sp>
    </p:spTree>
    <p:extLst>
      <p:ext uri="{BB962C8B-B14F-4D97-AF65-F5344CB8AC3E}">
        <p14:creationId xmlns:p14="http://schemas.microsoft.com/office/powerpoint/2010/main" val="3399605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A1DC0922-65A3-4C74-87CC-1C8B78AE0184}" type="slidenum">
              <a:rPr lang="en-US" smtClean="0"/>
              <a:t>11</a:t>
            </a:fld>
            <a:endParaRPr lang="en-US"/>
          </a:p>
        </p:txBody>
      </p:sp>
    </p:spTree>
    <p:extLst>
      <p:ext uri="{BB962C8B-B14F-4D97-AF65-F5344CB8AC3E}">
        <p14:creationId xmlns:p14="http://schemas.microsoft.com/office/powerpoint/2010/main" val="2673013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12</a:t>
            </a:fld>
            <a:endParaRPr lang="en-US"/>
          </a:p>
        </p:txBody>
      </p:sp>
    </p:spTree>
    <p:extLst>
      <p:ext uri="{BB962C8B-B14F-4D97-AF65-F5344CB8AC3E}">
        <p14:creationId xmlns:p14="http://schemas.microsoft.com/office/powerpoint/2010/main" val="1187775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Novice stage—need more structure/scripts at this stage to manage anxiety.</a:t>
            </a:r>
          </a:p>
        </p:txBody>
      </p:sp>
      <p:sp>
        <p:nvSpPr>
          <p:cNvPr id="4" name="Slide Number Placeholder 3"/>
          <p:cNvSpPr>
            <a:spLocks noGrp="1"/>
          </p:cNvSpPr>
          <p:nvPr>
            <p:ph type="sldNum" sz="quarter" idx="10"/>
          </p:nvPr>
        </p:nvSpPr>
        <p:spPr/>
        <p:txBody>
          <a:bodyPr/>
          <a:lstStyle/>
          <a:p>
            <a:fld id="{7C0C40C4-8ECC-4B24-AB1C-5705F290DDCF}" type="slidenum">
              <a:rPr lang="en-US" smtClean="0"/>
              <a:t>13</a:t>
            </a:fld>
            <a:endParaRPr lang="en-US"/>
          </a:p>
        </p:txBody>
      </p:sp>
    </p:spTree>
    <p:extLst>
      <p:ext uri="{BB962C8B-B14F-4D97-AF65-F5344CB8AC3E}">
        <p14:creationId xmlns:p14="http://schemas.microsoft.com/office/powerpoint/2010/main" val="2237099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14</a:t>
            </a:fld>
            <a:endParaRPr lang="en-US"/>
          </a:p>
        </p:txBody>
      </p:sp>
    </p:spTree>
    <p:extLst>
      <p:ext uri="{BB962C8B-B14F-4D97-AF65-F5344CB8AC3E}">
        <p14:creationId xmlns:p14="http://schemas.microsoft.com/office/powerpoint/2010/main" val="4026170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15</a:t>
            </a:fld>
            <a:endParaRPr lang="en-US"/>
          </a:p>
        </p:txBody>
      </p:sp>
    </p:spTree>
    <p:extLst>
      <p:ext uri="{BB962C8B-B14F-4D97-AF65-F5344CB8AC3E}">
        <p14:creationId xmlns:p14="http://schemas.microsoft.com/office/powerpoint/2010/main" val="2562920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16</a:t>
            </a:fld>
            <a:endParaRPr lang="en-US"/>
          </a:p>
        </p:txBody>
      </p:sp>
    </p:spTree>
    <p:extLst>
      <p:ext uri="{BB962C8B-B14F-4D97-AF65-F5344CB8AC3E}">
        <p14:creationId xmlns:p14="http://schemas.microsoft.com/office/powerpoint/2010/main" val="567513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17</a:t>
            </a:fld>
            <a:endParaRPr lang="en-US"/>
          </a:p>
        </p:txBody>
      </p:sp>
    </p:spTree>
    <p:extLst>
      <p:ext uri="{BB962C8B-B14F-4D97-AF65-F5344CB8AC3E}">
        <p14:creationId xmlns:p14="http://schemas.microsoft.com/office/powerpoint/2010/main" val="231458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18</a:t>
            </a:fld>
            <a:endParaRPr lang="en-US"/>
          </a:p>
        </p:txBody>
      </p:sp>
    </p:spTree>
    <p:extLst>
      <p:ext uri="{BB962C8B-B14F-4D97-AF65-F5344CB8AC3E}">
        <p14:creationId xmlns:p14="http://schemas.microsoft.com/office/powerpoint/2010/main" val="1581894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19</a:t>
            </a:fld>
            <a:endParaRPr lang="en-US"/>
          </a:p>
        </p:txBody>
      </p:sp>
    </p:spTree>
    <p:extLst>
      <p:ext uri="{BB962C8B-B14F-4D97-AF65-F5344CB8AC3E}">
        <p14:creationId xmlns:p14="http://schemas.microsoft.com/office/powerpoint/2010/main" val="205813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2</a:t>
            </a:fld>
            <a:endParaRPr lang="en-US"/>
          </a:p>
        </p:txBody>
      </p:sp>
    </p:spTree>
    <p:extLst>
      <p:ext uri="{BB962C8B-B14F-4D97-AF65-F5344CB8AC3E}">
        <p14:creationId xmlns:p14="http://schemas.microsoft.com/office/powerpoint/2010/main" val="13474072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20</a:t>
            </a:fld>
            <a:endParaRPr lang="en-US"/>
          </a:p>
        </p:txBody>
      </p:sp>
    </p:spTree>
    <p:extLst>
      <p:ext uri="{BB962C8B-B14F-4D97-AF65-F5344CB8AC3E}">
        <p14:creationId xmlns:p14="http://schemas.microsoft.com/office/powerpoint/2010/main" val="2775103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21</a:t>
            </a:fld>
            <a:endParaRPr lang="en-US"/>
          </a:p>
        </p:txBody>
      </p:sp>
    </p:spTree>
    <p:extLst>
      <p:ext uri="{BB962C8B-B14F-4D97-AF65-F5344CB8AC3E}">
        <p14:creationId xmlns:p14="http://schemas.microsoft.com/office/powerpoint/2010/main" val="2772472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22</a:t>
            </a:fld>
            <a:endParaRPr lang="en-US"/>
          </a:p>
        </p:txBody>
      </p:sp>
    </p:spTree>
    <p:extLst>
      <p:ext uri="{BB962C8B-B14F-4D97-AF65-F5344CB8AC3E}">
        <p14:creationId xmlns:p14="http://schemas.microsoft.com/office/powerpoint/2010/main" val="12678407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form not required but it can help students keep track of what has been accomplished throughout the week and some students have found it helpful in structuring their weekly supervision time with their field instructor.  At the top of the form there is a list of the competencies and a section where it can be noted what activities and tasks have been worked on or completed.  At the end of the semester sometimes students find that they did not have an opportunity to complete an activity they had originally put on their LET form.  The opportunity may have never materialized through no fault of the own.  Sometimes the agency may have thought the opportunity was going to be available and then it wasn’t, other times there may be a crisis that the agency needed to address and they could no longer provide that opportunity to the student.  In instances like this, documenting activities and accomplishments on a regular basis can be very helpful as a student may find they still met the competency behavior it was just through another activity.  If students are interested in utilizing this form, it can be found on the field education webpage under the student resources tab.</a:t>
            </a:r>
          </a:p>
        </p:txBody>
      </p:sp>
      <p:sp>
        <p:nvSpPr>
          <p:cNvPr id="4" name="Slide Number Placeholder 3"/>
          <p:cNvSpPr>
            <a:spLocks noGrp="1"/>
          </p:cNvSpPr>
          <p:nvPr>
            <p:ph type="sldNum" sz="quarter" idx="5"/>
          </p:nvPr>
        </p:nvSpPr>
        <p:spPr/>
        <p:txBody>
          <a:bodyPr/>
          <a:lstStyle/>
          <a:p>
            <a:fld id="{4393EF90-D191-E54B-80B2-54A630D90331}" type="slidenum">
              <a:rPr lang="en-US" smtClean="0"/>
              <a:t>23</a:t>
            </a:fld>
            <a:endParaRPr lang="en-US"/>
          </a:p>
        </p:txBody>
      </p:sp>
    </p:spTree>
    <p:extLst>
      <p:ext uri="{BB962C8B-B14F-4D97-AF65-F5344CB8AC3E}">
        <p14:creationId xmlns:p14="http://schemas.microsoft.com/office/powerpoint/2010/main" val="12227816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24</a:t>
            </a:fld>
            <a:endParaRPr lang="en-US"/>
          </a:p>
        </p:txBody>
      </p:sp>
    </p:spTree>
    <p:extLst>
      <p:ext uri="{BB962C8B-B14F-4D97-AF65-F5344CB8AC3E}">
        <p14:creationId xmlns:p14="http://schemas.microsoft.com/office/powerpoint/2010/main" val="2984210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Students are responsible for writing it but you are responsible for giving feedback.  Listed are the areas you may want to address.  We cannot be eyes on students with clients the entire time they are on site, it’s also not the purpose but we do want to ensure that students get feedback, even we FI’s are not with clients.  Students feel nervous about decisions, interactions.  This is an opportunity for you to validate or correct student engagement with clients. </a:t>
            </a:r>
          </a:p>
          <a:p>
            <a:endParaRPr lang="en-US" dirty="0"/>
          </a:p>
        </p:txBody>
      </p:sp>
      <p:sp>
        <p:nvSpPr>
          <p:cNvPr id="4" name="Slide Number Placeholder 3"/>
          <p:cNvSpPr>
            <a:spLocks noGrp="1"/>
          </p:cNvSpPr>
          <p:nvPr>
            <p:ph type="sldNum" sz="quarter" idx="10"/>
          </p:nvPr>
        </p:nvSpPr>
        <p:spPr/>
        <p:txBody>
          <a:bodyPr/>
          <a:lstStyle/>
          <a:p>
            <a:fld id="{7C0C40C4-8ECC-4B24-AB1C-5705F290DDCF}" type="slidenum">
              <a:rPr lang="en-US" smtClean="0"/>
              <a:t>25</a:t>
            </a:fld>
            <a:endParaRPr lang="en-US"/>
          </a:p>
        </p:txBody>
      </p:sp>
    </p:spTree>
    <p:extLst>
      <p:ext uri="{BB962C8B-B14F-4D97-AF65-F5344CB8AC3E}">
        <p14:creationId xmlns:p14="http://schemas.microsoft.com/office/powerpoint/2010/main" val="25429122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0C40C4-8ECC-4B24-AB1C-5705F290DDCF}" type="slidenum">
              <a:rPr lang="en-US" smtClean="0"/>
              <a:t>26</a:t>
            </a:fld>
            <a:endParaRPr lang="en-US"/>
          </a:p>
        </p:txBody>
      </p:sp>
    </p:spTree>
    <p:extLst>
      <p:ext uri="{BB962C8B-B14F-4D97-AF65-F5344CB8AC3E}">
        <p14:creationId xmlns:p14="http://schemas.microsoft.com/office/powerpoint/2010/main" val="29110717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what the LET form will look like in Sonia.  In this example competency 4, Engage in Practice-Informed Research and Research Informed practice, is shown. In field education, students will address all 9 competencies. </a:t>
            </a:r>
          </a:p>
        </p:txBody>
      </p:sp>
      <p:sp>
        <p:nvSpPr>
          <p:cNvPr id="4" name="Slide Number Placeholder 3"/>
          <p:cNvSpPr>
            <a:spLocks noGrp="1"/>
          </p:cNvSpPr>
          <p:nvPr>
            <p:ph type="sldNum" sz="quarter" idx="10"/>
          </p:nvPr>
        </p:nvSpPr>
        <p:spPr/>
        <p:txBody>
          <a:bodyPr/>
          <a:lstStyle/>
          <a:p>
            <a:fld id="{7C0C40C4-8ECC-4B24-AB1C-5705F290DDCF}" type="slidenum">
              <a:rPr lang="en-US" smtClean="0"/>
              <a:t>27</a:t>
            </a:fld>
            <a:endParaRPr lang="en-US"/>
          </a:p>
        </p:txBody>
      </p:sp>
    </p:spTree>
    <p:extLst>
      <p:ext uri="{BB962C8B-B14F-4D97-AF65-F5344CB8AC3E}">
        <p14:creationId xmlns:p14="http://schemas.microsoft.com/office/powerpoint/2010/main" val="17373395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each of the 9 competencies, there are a set of behaviors that integrate the dimensions of competency.  It is recognized that the demonstration of competence is informed by knowledge, values, skills, and cognitive and affective processes that include critical thinking, affective reactions, and exercise of judgement in regard to unique practice situations. On the LET form you will see the competency behaviors identified and the dimensions being evaluated for each behavior. In this example, the first two rows on the far-right side identify the 4 practice behaviors associated with competency 4 and on the far-left side the last row are listed the dimensions of the competency necessary for learning and developing competence. So, for competency 4, practice behavior 4.1 is use theory, scientific inquiry, and research evidence to guide practice with individuals, families, and groups and to inform treatment decisions in clinical practice and the dimensions evaluated for this behavior are skill, knowledge, and cognitive and affective processes.</a:t>
            </a:r>
          </a:p>
          <a:p>
            <a:endParaRPr lang="en-US" dirty="0"/>
          </a:p>
        </p:txBody>
      </p:sp>
      <p:sp>
        <p:nvSpPr>
          <p:cNvPr id="4" name="Slide Number Placeholder 3"/>
          <p:cNvSpPr>
            <a:spLocks noGrp="1"/>
          </p:cNvSpPr>
          <p:nvPr>
            <p:ph type="sldNum" sz="quarter" idx="10"/>
          </p:nvPr>
        </p:nvSpPr>
        <p:spPr/>
        <p:txBody>
          <a:bodyPr/>
          <a:lstStyle/>
          <a:p>
            <a:fld id="{7C0C40C4-8ECC-4B24-AB1C-5705F290DDCF}" type="slidenum">
              <a:rPr lang="en-US" smtClean="0"/>
              <a:t>28</a:t>
            </a:fld>
            <a:endParaRPr lang="en-US"/>
          </a:p>
        </p:txBody>
      </p:sp>
    </p:spTree>
    <p:extLst>
      <p:ext uri="{BB962C8B-B14F-4D97-AF65-F5344CB8AC3E}">
        <p14:creationId xmlns:p14="http://schemas.microsoft.com/office/powerpoint/2010/main" val="3679264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Learning Activities, highlighted here on the screen, is the learning agreement section of the LET. Students will identify learning activities for all 9 competencies and each associated behavior.  A new learning agreement with new activities will be created each semester in consultation with the field instructor.  The learning agreement is signed by the student and the field instructor and then it is reviewed and signed by the field liaison.</a:t>
            </a:r>
          </a:p>
        </p:txBody>
      </p:sp>
      <p:sp>
        <p:nvSpPr>
          <p:cNvPr id="4" name="Slide Number Placeholder 3"/>
          <p:cNvSpPr>
            <a:spLocks noGrp="1"/>
          </p:cNvSpPr>
          <p:nvPr>
            <p:ph type="sldNum" sz="quarter" idx="10"/>
          </p:nvPr>
        </p:nvSpPr>
        <p:spPr/>
        <p:txBody>
          <a:bodyPr/>
          <a:lstStyle/>
          <a:p>
            <a:fld id="{7C0C40C4-8ECC-4B24-AB1C-5705F290DDCF}" type="slidenum">
              <a:rPr lang="en-US" smtClean="0"/>
              <a:t>29</a:t>
            </a:fld>
            <a:endParaRPr lang="en-US"/>
          </a:p>
        </p:txBody>
      </p:sp>
    </p:spTree>
    <p:extLst>
      <p:ext uri="{BB962C8B-B14F-4D97-AF65-F5344CB8AC3E}">
        <p14:creationId xmlns:p14="http://schemas.microsoft.com/office/powerpoint/2010/main" val="3665360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3</a:t>
            </a:fld>
            <a:endParaRPr lang="en-US"/>
          </a:p>
        </p:txBody>
      </p:sp>
    </p:spTree>
    <p:extLst>
      <p:ext uri="{BB962C8B-B14F-4D97-AF65-F5344CB8AC3E}">
        <p14:creationId xmlns:p14="http://schemas.microsoft.com/office/powerpoint/2010/main" val="18902799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learning agreement is complete, it is signed by the student and the field instructor in Sonia.  The learning agreement signature section will look like this in Sonia.  Then the learning agreement is reviewed and signed by the field liaison.  </a:t>
            </a:r>
          </a:p>
        </p:txBody>
      </p:sp>
      <p:sp>
        <p:nvSpPr>
          <p:cNvPr id="4" name="Slide Number Placeholder 3"/>
          <p:cNvSpPr>
            <a:spLocks noGrp="1"/>
          </p:cNvSpPr>
          <p:nvPr>
            <p:ph type="sldNum" sz="quarter" idx="5"/>
          </p:nvPr>
        </p:nvSpPr>
        <p:spPr/>
        <p:txBody>
          <a:bodyPr/>
          <a:lstStyle/>
          <a:p>
            <a:fld id="{4393EF90-D191-E54B-80B2-54A630D90331}" type="slidenum">
              <a:rPr lang="en-US" smtClean="0"/>
              <a:t>30</a:t>
            </a:fld>
            <a:endParaRPr lang="en-US"/>
          </a:p>
        </p:txBody>
      </p:sp>
    </p:spTree>
    <p:extLst>
      <p:ext uri="{BB962C8B-B14F-4D97-AF65-F5344CB8AC3E}">
        <p14:creationId xmlns:p14="http://schemas.microsoft.com/office/powerpoint/2010/main" val="38403047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974">
              <a:defRPr/>
            </a:pPr>
            <a:r>
              <a:rPr lang="en-US" dirty="0"/>
              <a:t>At</a:t>
            </a:r>
            <a:r>
              <a:rPr lang="en-US" baseline="0" dirty="0"/>
              <a:t> the end of the semester,  Field Instructors are asked to evaluate the students’ performance in field. </a:t>
            </a:r>
            <a:r>
              <a:rPr lang="en-US" dirty="0"/>
              <a:t>Evaluations provide feedback to students regarding their level of achieved competence based on the learning agreement. In addition, field instructors document whether or not the student has met course requirements and identifies areas for continued growth. The end of semester evaluation is completed by the field instructor, discussed with the student and signed by both by the due date. The student's signature indicates that they have read, but it does not necessarily imply agreement with the evaluation. There are three parts to</a:t>
            </a:r>
            <a:r>
              <a:rPr lang="en-US" baseline="0" dirty="0"/>
              <a:t> completing the end of the semester evaluation. </a:t>
            </a:r>
            <a:endParaRPr lang="en-US" dirty="0"/>
          </a:p>
          <a:p>
            <a:endParaRPr lang="en-US" baseline="0" dirty="0"/>
          </a:p>
          <a:p>
            <a:r>
              <a:rPr lang="en-US" baseline="0" dirty="0"/>
              <a:t>The first part of the evaluation is to assess students’ performance on each behavior based on the activities located on the LET form.  A student’s field instructor will consider each learning activity and rate a student as needs improvement, meets standards, or outstanding.</a:t>
            </a:r>
            <a:endParaRPr lang="en-US" dirty="0"/>
          </a:p>
        </p:txBody>
      </p:sp>
      <p:sp>
        <p:nvSpPr>
          <p:cNvPr id="4" name="Slide Number Placeholder 3"/>
          <p:cNvSpPr>
            <a:spLocks noGrp="1"/>
          </p:cNvSpPr>
          <p:nvPr>
            <p:ph type="sldNum" sz="quarter" idx="10"/>
          </p:nvPr>
        </p:nvSpPr>
        <p:spPr/>
        <p:txBody>
          <a:bodyPr/>
          <a:lstStyle/>
          <a:p>
            <a:fld id="{7C0C40C4-8ECC-4B24-AB1C-5705F290DDCF}" type="slidenum">
              <a:rPr lang="en-US" smtClean="0"/>
              <a:t>31</a:t>
            </a:fld>
            <a:endParaRPr lang="en-US"/>
          </a:p>
        </p:txBody>
      </p:sp>
    </p:spTree>
    <p:extLst>
      <p:ext uri="{BB962C8B-B14F-4D97-AF65-F5344CB8AC3E}">
        <p14:creationId xmlns:p14="http://schemas.microsoft.com/office/powerpoint/2010/main" val="8202542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the field instructor will rate the overall competency skill level for each competency.  </a:t>
            </a:r>
            <a:r>
              <a:rPr lang="en-US" dirty="0">
                <a:solidFill>
                  <a:srgbClr val="FF0000"/>
                </a:solidFill>
              </a:rPr>
              <a:t>Skill is defined as</a:t>
            </a:r>
            <a:r>
              <a:rPr lang="en-US" b="1" dirty="0">
                <a:solidFill>
                  <a:srgbClr val="FF0000"/>
                </a:solidFill>
              </a:rPr>
              <a:t> </a:t>
            </a:r>
            <a:r>
              <a:rPr lang="en-US" dirty="0">
                <a:solidFill>
                  <a:srgbClr val="FF0000"/>
                </a:solidFill>
              </a:rPr>
              <a:t>the ability to do something well and use one's knowledge effectively and readily in performance.  So, beyond the student’s performance on the activity identified for each behavior, field instructors are asked to consider other ways the student demonstrated skill related to each competency and to include that in the overall rating of the student’s skill for that competency.  For example, a student may have Met Standards in completing the activity and yet were Outstanding in how they applied the competency consistently in other ways. Field instructors take these other relevant</a:t>
            </a:r>
            <a:r>
              <a:rPr lang="en-US" dirty="0"/>
              <a:t> factors into account and then rate the student’s overall competency skill level using a 5-point Likert scale whereby 1 is unacceptable skill and 5 is skill outstanding. </a:t>
            </a:r>
          </a:p>
          <a:p>
            <a:endParaRPr lang="en-US" dirty="0"/>
          </a:p>
          <a:p>
            <a:r>
              <a:rPr lang="en-US" dirty="0"/>
              <a:t>It is important for students to recognize that demonstration of competence does not simply mean completing one activity one time during the semester, rather competence includes many factors.  Competence is viewed as holistic.  This holistic view recognizes that competence is multi-dimensional and composed of interrelated competences.  So yes, each learning activity will be rated individually, but it is this second piece of the evaluation that represents that larger picture.</a:t>
            </a:r>
          </a:p>
          <a:p>
            <a:endParaRPr lang="en-US" b="0" u="none" dirty="0"/>
          </a:p>
          <a:p>
            <a:r>
              <a:rPr lang="en-US" b="0" u="none" dirty="0"/>
              <a:t>The field instructor should review the evaluation with the student.  The field instructor should verify the number of hours and recommend a grade.  </a:t>
            </a:r>
          </a:p>
        </p:txBody>
      </p:sp>
      <p:sp>
        <p:nvSpPr>
          <p:cNvPr id="4" name="Slide Number Placeholder 3"/>
          <p:cNvSpPr>
            <a:spLocks noGrp="1"/>
          </p:cNvSpPr>
          <p:nvPr>
            <p:ph type="sldNum" sz="quarter" idx="10"/>
          </p:nvPr>
        </p:nvSpPr>
        <p:spPr/>
        <p:txBody>
          <a:bodyPr/>
          <a:lstStyle/>
          <a:p>
            <a:fld id="{7C0C40C4-8ECC-4B24-AB1C-5705F290DDCF}" type="slidenum">
              <a:rPr lang="en-US" smtClean="0"/>
              <a:t>32</a:t>
            </a:fld>
            <a:endParaRPr lang="en-US"/>
          </a:p>
        </p:txBody>
      </p:sp>
    </p:spTree>
    <p:extLst>
      <p:ext uri="{BB962C8B-B14F-4D97-AF65-F5344CB8AC3E}">
        <p14:creationId xmlns:p14="http://schemas.microsoft.com/office/powerpoint/2010/main" val="33541992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0C40C4-8ECC-4B24-AB1C-5705F290DDCF}" type="slidenum">
              <a:rPr lang="en-US" smtClean="0"/>
              <a:t>33</a:t>
            </a:fld>
            <a:endParaRPr lang="en-US"/>
          </a:p>
        </p:txBody>
      </p:sp>
    </p:spTree>
    <p:extLst>
      <p:ext uri="{BB962C8B-B14F-4D97-AF65-F5344CB8AC3E}">
        <p14:creationId xmlns:p14="http://schemas.microsoft.com/office/powerpoint/2010/main" val="7178879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34</a:t>
            </a:fld>
            <a:endParaRPr lang="en-US"/>
          </a:p>
        </p:txBody>
      </p:sp>
    </p:spTree>
    <p:extLst>
      <p:ext uri="{BB962C8B-B14F-4D97-AF65-F5344CB8AC3E}">
        <p14:creationId xmlns:p14="http://schemas.microsoft.com/office/powerpoint/2010/main" val="12732631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35</a:t>
            </a:fld>
            <a:endParaRPr lang="en-US"/>
          </a:p>
        </p:txBody>
      </p:sp>
    </p:spTree>
    <p:extLst>
      <p:ext uri="{BB962C8B-B14F-4D97-AF65-F5344CB8AC3E}">
        <p14:creationId xmlns:p14="http://schemas.microsoft.com/office/powerpoint/2010/main" val="23039916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36</a:t>
            </a:fld>
            <a:endParaRPr lang="en-US"/>
          </a:p>
        </p:txBody>
      </p:sp>
    </p:spTree>
    <p:extLst>
      <p:ext uri="{BB962C8B-B14F-4D97-AF65-F5344CB8AC3E}">
        <p14:creationId xmlns:p14="http://schemas.microsoft.com/office/powerpoint/2010/main" val="39760889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37</a:t>
            </a:fld>
            <a:endParaRPr lang="en-US"/>
          </a:p>
        </p:txBody>
      </p:sp>
    </p:spTree>
    <p:extLst>
      <p:ext uri="{BB962C8B-B14F-4D97-AF65-F5344CB8AC3E}">
        <p14:creationId xmlns:p14="http://schemas.microsoft.com/office/powerpoint/2010/main" val="30129842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38</a:t>
            </a:fld>
            <a:endParaRPr lang="en-US"/>
          </a:p>
        </p:txBody>
      </p:sp>
    </p:spTree>
    <p:extLst>
      <p:ext uri="{BB962C8B-B14F-4D97-AF65-F5344CB8AC3E}">
        <p14:creationId xmlns:p14="http://schemas.microsoft.com/office/powerpoint/2010/main" val="39818394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39</a:t>
            </a:fld>
            <a:endParaRPr lang="en-US"/>
          </a:p>
        </p:txBody>
      </p:sp>
    </p:spTree>
    <p:extLst>
      <p:ext uri="{BB962C8B-B14F-4D97-AF65-F5344CB8AC3E}">
        <p14:creationId xmlns:p14="http://schemas.microsoft.com/office/powerpoint/2010/main" val="3474369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4</a:t>
            </a:fld>
            <a:endParaRPr lang="en-US"/>
          </a:p>
        </p:txBody>
      </p:sp>
    </p:spTree>
    <p:extLst>
      <p:ext uri="{BB962C8B-B14F-4D97-AF65-F5344CB8AC3E}">
        <p14:creationId xmlns:p14="http://schemas.microsoft.com/office/powerpoint/2010/main" val="21687441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40</a:t>
            </a:fld>
            <a:endParaRPr lang="en-US"/>
          </a:p>
        </p:txBody>
      </p:sp>
    </p:spTree>
    <p:extLst>
      <p:ext uri="{BB962C8B-B14F-4D97-AF65-F5344CB8AC3E}">
        <p14:creationId xmlns:p14="http://schemas.microsoft.com/office/powerpoint/2010/main" val="31283203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41</a:t>
            </a:fld>
            <a:endParaRPr lang="en-US"/>
          </a:p>
        </p:txBody>
      </p:sp>
    </p:spTree>
    <p:extLst>
      <p:ext uri="{BB962C8B-B14F-4D97-AF65-F5344CB8AC3E}">
        <p14:creationId xmlns:p14="http://schemas.microsoft.com/office/powerpoint/2010/main" val="41203320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42</a:t>
            </a:fld>
            <a:endParaRPr lang="en-US"/>
          </a:p>
        </p:txBody>
      </p:sp>
    </p:spTree>
    <p:extLst>
      <p:ext uri="{BB962C8B-B14F-4D97-AF65-F5344CB8AC3E}">
        <p14:creationId xmlns:p14="http://schemas.microsoft.com/office/powerpoint/2010/main" val="34610594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43</a:t>
            </a:fld>
            <a:endParaRPr lang="en-US"/>
          </a:p>
        </p:txBody>
      </p:sp>
    </p:spTree>
    <p:extLst>
      <p:ext uri="{BB962C8B-B14F-4D97-AF65-F5344CB8AC3E}">
        <p14:creationId xmlns:p14="http://schemas.microsoft.com/office/powerpoint/2010/main" val="7863885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44</a:t>
            </a:fld>
            <a:endParaRPr lang="en-US"/>
          </a:p>
        </p:txBody>
      </p:sp>
    </p:spTree>
    <p:extLst>
      <p:ext uri="{BB962C8B-B14F-4D97-AF65-F5344CB8AC3E}">
        <p14:creationId xmlns:p14="http://schemas.microsoft.com/office/powerpoint/2010/main" val="466019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0C40C4-8ECC-4B24-AB1C-5705F290DDCF}" type="slidenum">
              <a:rPr lang="en-US" smtClean="0"/>
              <a:t>45</a:t>
            </a:fld>
            <a:endParaRPr lang="en-US"/>
          </a:p>
        </p:txBody>
      </p:sp>
    </p:spTree>
    <p:extLst>
      <p:ext uri="{BB962C8B-B14F-4D97-AF65-F5344CB8AC3E}">
        <p14:creationId xmlns:p14="http://schemas.microsoft.com/office/powerpoint/2010/main" val="24909138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46</a:t>
            </a:fld>
            <a:endParaRPr lang="en-US"/>
          </a:p>
        </p:txBody>
      </p:sp>
    </p:spTree>
    <p:extLst>
      <p:ext uri="{BB962C8B-B14F-4D97-AF65-F5344CB8AC3E}">
        <p14:creationId xmlns:p14="http://schemas.microsoft.com/office/powerpoint/2010/main" val="10533402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47</a:t>
            </a:fld>
            <a:endParaRPr lang="en-US"/>
          </a:p>
        </p:txBody>
      </p:sp>
    </p:spTree>
    <p:extLst>
      <p:ext uri="{BB962C8B-B14F-4D97-AF65-F5344CB8AC3E}">
        <p14:creationId xmlns:p14="http://schemas.microsoft.com/office/powerpoint/2010/main" val="2683040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48</a:t>
            </a:fld>
            <a:endParaRPr lang="en-US"/>
          </a:p>
        </p:txBody>
      </p:sp>
    </p:spTree>
    <p:extLst>
      <p:ext uri="{BB962C8B-B14F-4D97-AF65-F5344CB8AC3E}">
        <p14:creationId xmlns:p14="http://schemas.microsoft.com/office/powerpoint/2010/main" val="25646031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974">
              <a:defRPr/>
            </a:pPr>
            <a:r>
              <a:rPr lang="en-US" altLang="en-US" dirty="0"/>
              <a:t>Dates to be mindful of: semester start dates, learning agreement due dates, evaluation due dates.</a:t>
            </a:r>
          </a:p>
          <a:p>
            <a:endParaRPr lang="en-US" dirty="0"/>
          </a:p>
        </p:txBody>
      </p:sp>
      <p:sp>
        <p:nvSpPr>
          <p:cNvPr id="4" name="Slide Number Placeholder 3"/>
          <p:cNvSpPr>
            <a:spLocks noGrp="1"/>
          </p:cNvSpPr>
          <p:nvPr>
            <p:ph type="sldNum" sz="quarter" idx="10"/>
          </p:nvPr>
        </p:nvSpPr>
        <p:spPr/>
        <p:txBody>
          <a:bodyPr/>
          <a:lstStyle/>
          <a:p>
            <a:fld id="{7C0C40C4-8ECC-4B24-AB1C-5705F290DDCF}" type="slidenum">
              <a:rPr lang="en-US" smtClean="0"/>
              <a:t>50</a:t>
            </a:fld>
            <a:endParaRPr lang="en-US"/>
          </a:p>
        </p:txBody>
      </p:sp>
    </p:spTree>
    <p:extLst>
      <p:ext uri="{BB962C8B-B14F-4D97-AF65-F5344CB8AC3E}">
        <p14:creationId xmlns:p14="http://schemas.microsoft.com/office/powerpoint/2010/main" val="1974278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5</a:t>
            </a:fld>
            <a:endParaRPr lang="en-US"/>
          </a:p>
        </p:txBody>
      </p:sp>
    </p:spTree>
    <p:extLst>
      <p:ext uri="{BB962C8B-B14F-4D97-AF65-F5344CB8AC3E}">
        <p14:creationId xmlns:p14="http://schemas.microsoft.com/office/powerpoint/2010/main" val="29959215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51</a:t>
            </a:fld>
            <a:endParaRPr lang="en-US"/>
          </a:p>
        </p:txBody>
      </p:sp>
    </p:spTree>
    <p:extLst>
      <p:ext uri="{BB962C8B-B14F-4D97-AF65-F5344CB8AC3E}">
        <p14:creationId xmlns:p14="http://schemas.microsoft.com/office/powerpoint/2010/main" val="29645063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52</a:t>
            </a:fld>
            <a:endParaRPr lang="en-US"/>
          </a:p>
        </p:txBody>
      </p:sp>
    </p:spTree>
    <p:extLst>
      <p:ext uri="{BB962C8B-B14F-4D97-AF65-F5344CB8AC3E}">
        <p14:creationId xmlns:p14="http://schemas.microsoft.com/office/powerpoint/2010/main" val="3165338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is YOU!  </a:t>
            </a:r>
          </a:p>
          <a:p>
            <a:endParaRPr lang="en-US" dirty="0"/>
          </a:p>
        </p:txBody>
      </p:sp>
      <p:sp>
        <p:nvSpPr>
          <p:cNvPr id="4" name="Slide Number Placeholder 3"/>
          <p:cNvSpPr>
            <a:spLocks noGrp="1"/>
          </p:cNvSpPr>
          <p:nvPr>
            <p:ph type="sldNum" sz="quarter" idx="10"/>
          </p:nvPr>
        </p:nvSpPr>
        <p:spPr/>
        <p:txBody>
          <a:bodyPr/>
          <a:lstStyle/>
          <a:p>
            <a:fld id="{7C0C40C4-8ECC-4B24-AB1C-5705F290DDCF}" type="slidenum">
              <a:rPr lang="en-US" smtClean="0"/>
              <a:t>6</a:t>
            </a:fld>
            <a:endParaRPr lang="en-US"/>
          </a:p>
        </p:txBody>
      </p:sp>
    </p:spTree>
    <p:extLst>
      <p:ext uri="{BB962C8B-B14F-4D97-AF65-F5344CB8AC3E}">
        <p14:creationId xmlns:p14="http://schemas.microsoft.com/office/powerpoint/2010/main" val="2484275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7</a:t>
            </a:fld>
            <a:endParaRPr lang="en-US"/>
          </a:p>
        </p:txBody>
      </p:sp>
    </p:spTree>
    <p:extLst>
      <p:ext uri="{BB962C8B-B14F-4D97-AF65-F5344CB8AC3E}">
        <p14:creationId xmlns:p14="http://schemas.microsoft.com/office/powerpoint/2010/main" val="653571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0C40C4-8ECC-4B24-AB1C-5705F290DDCF}" type="slidenum">
              <a:rPr lang="en-US" smtClean="0"/>
              <a:t>8</a:t>
            </a:fld>
            <a:endParaRPr lang="en-US"/>
          </a:p>
        </p:txBody>
      </p:sp>
    </p:spTree>
    <p:extLst>
      <p:ext uri="{BB962C8B-B14F-4D97-AF65-F5344CB8AC3E}">
        <p14:creationId xmlns:p14="http://schemas.microsoft.com/office/powerpoint/2010/main" val="1061637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40C4-8ECC-4B24-AB1C-5705F290DDCF}" type="slidenum">
              <a:rPr lang="en-US" smtClean="0"/>
              <a:t>9</a:t>
            </a:fld>
            <a:endParaRPr lang="en-US"/>
          </a:p>
        </p:txBody>
      </p:sp>
    </p:spTree>
    <p:extLst>
      <p:ext uri="{BB962C8B-B14F-4D97-AF65-F5344CB8AC3E}">
        <p14:creationId xmlns:p14="http://schemas.microsoft.com/office/powerpoint/2010/main" val="2277215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7549261-B683-054C-90E2-CA0CCB36720C}"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382B2-BE4D-AE47-9F32-374ADC00FBC7}" type="slidenum">
              <a:rPr lang="en-US" smtClean="0"/>
              <a:t>‹#›</a:t>
            </a:fld>
            <a:endParaRPr lang="en-US"/>
          </a:p>
        </p:txBody>
      </p:sp>
    </p:spTree>
    <p:extLst>
      <p:ext uri="{BB962C8B-B14F-4D97-AF65-F5344CB8AC3E}">
        <p14:creationId xmlns:p14="http://schemas.microsoft.com/office/powerpoint/2010/main" val="24117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549261-B683-054C-90E2-CA0CCB36720C}"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382B2-BE4D-AE47-9F32-374ADC00FBC7}" type="slidenum">
              <a:rPr lang="en-US" smtClean="0"/>
              <a:t>‹#›</a:t>
            </a:fld>
            <a:endParaRPr lang="en-US"/>
          </a:p>
        </p:txBody>
      </p:sp>
    </p:spTree>
    <p:extLst>
      <p:ext uri="{BB962C8B-B14F-4D97-AF65-F5344CB8AC3E}">
        <p14:creationId xmlns:p14="http://schemas.microsoft.com/office/powerpoint/2010/main" val="2744501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549261-B683-054C-90E2-CA0CCB36720C}"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382B2-BE4D-AE47-9F32-374ADC00FBC7}" type="slidenum">
              <a:rPr lang="en-US" smtClean="0"/>
              <a:t>‹#›</a:t>
            </a:fld>
            <a:endParaRPr lang="en-US"/>
          </a:p>
        </p:txBody>
      </p:sp>
    </p:spTree>
    <p:extLst>
      <p:ext uri="{BB962C8B-B14F-4D97-AF65-F5344CB8AC3E}">
        <p14:creationId xmlns:p14="http://schemas.microsoft.com/office/powerpoint/2010/main" val="254660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549261-B683-054C-90E2-CA0CCB36720C}"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382B2-BE4D-AE47-9F32-374ADC00FBC7}" type="slidenum">
              <a:rPr lang="en-US" smtClean="0"/>
              <a:t>‹#›</a:t>
            </a:fld>
            <a:endParaRPr lang="en-US"/>
          </a:p>
        </p:txBody>
      </p:sp>
    </p:spTree>
    <p:extLst>
      <p:ext uri="{BB962C8B-B14F-4D97-AF65-F5344CB8AC3E}">
        <p14:creationId xmlns:p14="http://schemas.microsoft.com/office/powerpoint/2010/main" val="2226338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549261-B683-054C-90E2-CA0CCB36720C}"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382B2-BE4D-AE47-9F32-374ADC00FBC7}" type="slidenum">
              <a:rPr lang="en-US" smtClean="0"/>
              <a:t>‹#›</a:t>
            </a:fld>
            <a:endParaRPr lang="en-US"/>
          </a:p>
        </p:txBody>
      </p:sp>
    </p:spTree>
    <p:extLst>
      <p:ext uri="{BB962C8B-B14F-4D97-AF65-F5344CB8AC3E}">
        <p14:creationId xmlns:p14="http://schemas.microsoft.com/office/powerpoint/2010/main" val="2077562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549261-B683-054C-90E2-CA0CCB36720C}"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E382B2-BE4D-AE47-9F32-374ADC00FBC7}" type="slidenum">
              <a:rPr lang="en-US" smtClean="0"/>
              <a:t>‹#›</a:t>
            </a:fld>
            <a:endParaRPr lang="en-US"/>
          </a:p>
        </p:txBody>
      </p:sp>
    </p:spTree>
    <p:extLst>
      <p:ext uri="{BB962C8B-B14F-4D97-AF65-F5344CB8AC3E}">
        <p14:creationId xmlns:p14="http://schemas.microsoft.com/office/powerpoint/2010/main" val="695130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549261-B683-054C-90E2-CA0CCB36720C}" type="datetimeFigureOut">
              <a:rPr lang="en-US" smtClean="0"/>
              <a:t>8/4/2023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E382B2-BE4D-AE47-9F32-374ADC00FBC7}" type="slidenum">
              <a:rPr lang="en-US" smtClean="0"/>
              <a:t>‹#›</a:t>
            </a:fld>
            <a:endParaRPr lang="en-US"/>
          </a:p>
        </p:txBody>
      </p:sp>
    </p:spTree>
    <p:extLst>
      <p:ext uri="{BB962C8B-B14F-4D97-AF65-F5344CB8AC3E}">
        <p14:creationId xmlns:p14="http://schemas.microsoft.com/office/powerpoint/2010/main" val="1473726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549261-B683-054C-90E2-CA0CCB36720C}" type="datetimeFigureOut">
              <a:rPr lang="en-US" smtClean="0"/>
              <a:t>8/4/2023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E382B2-BE4D-AE47-9F32-374ADC00FBC7}" type="slidenum">
              <a:rPr lang="en-US" smtClean="0"/>
              <a:t>‹#›</a:t>
            </a:fld>
            <a:endParaRPr lang="en-US"/>
          </a:p>
        </p:txBody>
      </p:sp>
    </p:spTree>
    <p:extLst>
      <p:ext uri="{BB962C8B-B14F-4D97-AF65-F5344CB8AC3E}">
        <p14:creationId xmlns:p14="http://schemas.microsoft.com/office/powerpoint/2010/main" val="1492679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549261-B683-054C-90E2-CA0CCB36720C}" type="datetimeFigureOut">
              <a:rPr lang="en-US" smtClean="0"/>
              <a:t>8/4/2023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E382B2-BE4D-AE47-9F32-374ADC00FBC7}" type="slidenum">
              <a:rPr lang="en-US" smtClean="0"/>
              <a:t>‹#›</a:t>
            </a:fld>
            <a:endParaRPr lang="en-US"/>
          </a:p>
        </p:txBody>
      </p:sp>
    </p:spTree>
    <p:extLst>
      <p:ext uri="{BB962C8B-B14F-4D97-AF65-F5344CB8AC3E}">
        <p14:creationId xmlns:p14="http://schemas.microsoft.com/office/powerpoint/2010/main" val="3732618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7549261-B683-054C-90E2-CA0CCB36720C}"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E382B2-BE4D-AE47-9F32-374ADC00FBC7}" type="slidenum">
              <a:rPr lang="en-US" smtClean="0"/>
              <a:t>‹#›</a:t>
            </a:fld>
            <a:endParaRPr lang="en-US"/>
          </a:p>
        </p:txBody>
      </p:sp>
    </p:spTree>
    <p:extLst>
      <p:ext uri="{BB962C8B-B14F-4D97-AF65-F5344CB8AC3E}">
        <p14:creationId xmlns:p14="http://schemas.microsoft.com/office/powerpoint/2010/main" val="2920068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7549261-B683-054C-90E2-CA0CCB36720C}"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E382B2-BE4D-AE47-9F32-374ADC00FBC7}" type="slidenum">
              <a:rPr lang="en-US" smtClean="0"/>
              <a:t>‹#›</a:t>
            </a:fld>
            <a:endParaRPr lang="en-US"/>
          </a:p>
        </p:txBody>
      </p:sp>
    </p:spTree>
    <p:extLst>
      <p:ext uri="{BB962C8B-B14F-4D97-AF65-F5344CB8AC3E}">
        <p14:creationId xmlns:p14="http://schemas.microsoft.com/office/powerpoint/2010/main" val="4100299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549261-B683-054C-90E2-CA0CCB36720C}" type="datetimeFigureOut">
              <a:rPr lang="en-US" smtClean="0"/>
              <a:t>8/4/2023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E382B2-BE4D-AE47-9F32-374ADC00FBC7}" type="slidenum">
              <a:rPr lang="en-US" smtClean="0"/>
              <a:t>‹#›</a:t>
            </a:fld>
            <a:endParaRPr lang="en-US"/>
          </a:p>
        </p:txBody>
      </p:sp>
    </p:spTree>
    <p:extLst>
      <p:ext uri="{BB962C8B-B14F-4D97-AF65-F5344CB8AC3E}">
        <p14:creationId xmlns:p14="http://schemas.microsoft.com/office/powerpoint/2010/main" val="1153806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socialwork.msu.edu/programs/Field-Education/Documents/Process-Recording-Guidelines.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2.wdp"/><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socialwork.msu.edu/Programs/Field-Education" TargetMode="External"/><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8" Type="http://schemas.openxmlformats.org/officeDocument/2006/relationships/hyperlink" Target="mailto:sattaza3@msu.edu" TargetMode="External"/><Relationship Id="rId3" Type="http://schemas.openxmlformats.org/officeDocument/2006/relationships/hyperlink" Target="mailto:navarre@msu.edu" TargetMode="External"/><Relationship Id="rId7" Type="http://schemas.openxmlformats.org/officeDocument/2006/relationships/hyperlink" Target="mailto:rogellca@msu.edu" TargetMode="External"/><Relationship Id="rId2" Type="http://schemas.openxmlformats.org/officeDocument/2006/relationships/notesSlide" Target="../notesSlides/notesSlide50.xml"/><Relationship Id="rId1" Type="http://schemas.openxmlformats.org/officeDocument/2006/relationships/slideLayout" Target="../slideLayouts/slideLayout4.xml"/><Relationship Id="rId6" Type="http://schemas.openxmlformats.org/officeDocument/2006/relationships/hyperlink" Target="mailto:nmoody@msu.edu" TargetMode="External"/><Relationship Id="rId5" Type="http://schemas.openxmlformats.org/officeDocument/2006/relationships/hyperlink" Target="mailto:will1534@msu.edu" TargetMode="External"/><Relationship Id="rId4" Type="http://schemas.openxmlformats.org/officeDocument/2006/relationships/hyperlink" Target="mailto:fullerle@msu.edu"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609600" y="3429000"/>
            <a:ext cx="7772400" cy="1470025"/>
          </a:xfrm>
        </p:spPr>
        <p:txBody>
          <a:bodyPr rtlCol="0">
            <a:normAutofit/>
          </a:bodyPr>
          <a:lstStyle/>
          <a:p>
            <a:pPr eaLnBrk="1" fontAlgn="auto" hangingPunct="1">
              <a:spcAft>
                <a:spcPts val="0"/>
              </a:spcAft>
              <a:defRPr/>
            </a:pPr>
            <a:r>
              <a:rPr lang="en-US" dirty="0"/>
              <a:t>Field Instructor Orientation</a:t>
            </a:r>
            <a:br>
              <a:rPr lang="en-US" dirty="0"/>
            </a:br>
            <a:r>
              <a:rPr lang="en-US" dirty="0"/>
              <a:t>BASW/MSW Students</a:t>
            </a:r>
          </a:p>
        </p:txBody>
      </p:sp>
      <p:pic>
        <p:nvPicPr>
          <p:cNvPr id="25603" name="Picture 2" descr="C:\Documents and Settings\admin\My Documents\My Pictures\Field Logo - green.JPG"/>
          <p:cNvPicPr>
            <a:picLocks noChangeAspect="1" noChangeArrowheads="1"/>
          </p:cNvPicPr>
          <p:nvPr/>
        </p:nvPicPr>
        <p:blipFill>
          <a:blip r:embed="rId3" cstate="print"/>
          <a:srcRect/>
          <a:stretch>
            <a:fillRect/>
          </a:stretch>
        </p:blipFill>
        <p:spPr bwMode="auto">
          <a:xfrm>
            <a:off x="3429000" y="609600"/>
            <a:ext cx="2286000" cy="2247900"/>
          </a:xfrm>
          <a:prstGeom prst="rect">
            <a:avLst/>
          </a:prstGeom>
          <a:noFill/>
          <a:ln w="9525">
            <a:noFill/>
            <a:miter lim="800000"/>
            <a:headEnd/>
            <a:tailEnd/>
          </a:ln>
        </p:spPr>
      </p:pic>
    </p:spTree>
    <p:extLst>
      <p:ext uri="{BB962C8B-B14F-4D97-AF65-F5344CB8AC3E}">
        <p14:creationId xmlns:p14="http://schemas.microsoft.com/office/powerpoint/2010/main" val="3622144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Students Started</a:t>
            </a:r>
          </a:p>
        </p:txBody>
      </p:sp>
      <p:sp>
        <p:nvSpPr>
          <p:cNvPr id="3" name="Content Placeholder 2"/>
          <p:cNvSpPr>
            <a:spLocks noGrp="1"/>
          </p:cNvSpPr>
          <p:nvPr>
            <p:ph sz="half" idx="1"/>
          </p:nvPr>
        </p:nvSpPr>
        <p:spPr/>
        <p:txBody>
          <a:bodyPr>
            <a:normAutofit/>
          </a:bodyPr>
          <a:lstStyle/>
          <a:p>
            <a:r>
              <a:rPr lang="en-US" dirty="0"/>
              <a:t>History	</a:t>
            </a:r>
          </a:p>
          <a:p>
            <a:r>
              <a:rPr lang="en-US" dirty="0"/>
              <a:t>Mission </a:t>
            </a:r>
          </a:p>
          <a:p>
            <a:r>
              <a:rPr lang="en-US" dirty="0"/>
              <a:t>Goals</a:t>
            </a:r>
          </a:p>
          <a:p>
            <a:r>
              <a:rPr lang="en-US" dirty="0"/>
              <a:t>Services Provided</a:t>
            </a:r>
          </a:p>
          <a:p>
            <a:r>
              <a:rPr lang="en-US" dirty="0"/>
              <a:t>Populations Served</a:t>
            </a:r>
          </a:p>
          <a:p>
            <a:r>
              <a:rPr lang="en-US" dirty="0"/>
              <a:t>Role of Social Workers</a:t>
            </a:r>
          </a:p>
          <a:p>
            <a:r>
              <a:rPr lang="en-US" dirty="0"/>
              <a:t>Organizational Structure</a:t>
            </a:r>
          </a:p>
          <a:p>
            <a:r>
              <a:rPr lang="en-US" dirty="0"/>
              <a:t>Policies &amp; Procedures</a:t>
            </a:r>
          </a:p>
          <a:p>
            <a:endParaRPr lang="en-US" dirty="0"/>
          </a:p>
        </p:txBody>
      </p:sp>
      <p:sp>
        <p:nvSpPr>
          <p:cNvPr id="4" name="Content Placeholder 3"/>
          <p:cNvSpPr>
            <a:spLocks noGrp="1"/>
          </p:cNvSpPr>
          <p:nvPr>
            <p:ph sz="half" idx="2"/>
          </p:nvPr>
        </p:nvSpPr>
        <p:spPr/>
        <p:txBody>
          <a:bodyPr>
            <a:normAutofit/>
          </a:bodyPr>
          <a:lstStyle/>
          <a:p>
            <a:endParaRPr lang="en-US" dirty="0"/>
          </a:p>
          <a:p>
            <a:r>
              <a:rPr lang="en-US" sz="2400" dirty="0"/>
              <a:t>Have student review agency website and provide summary/list of questions for FI</a:t>
            </a:r>
          </a:p>
          <a:p>
            <a:r>
              <a:rPr lang="en-US" sz="2400" dirty="0"/>
              <a:t>Assist student with setting up interviews with other staff members &amp; prepare questions</a:t>
            </a:r>
          </a:p>
          <a:p>
            <a:r>
              <a:rPr lang="en-US" sz="2400" dirty="0"/>
              <a:t>Highlight key areas, meet with HR, group training</a:t>
            </a:r>
          </a:p>
          <a:p>
            <a:endParaRPr lang="en-US" b="1" dirty="0"/>
          </a:p>
          <a:p>
            <a:pPr marL="0" indent="0">
              <a:buNone/>
            </a:pPr>
            <a:endParaRPr lang="en-US" dirty="0"/>
          </a:p>
          <a:p>
            <a:pPr marL="0" indent="0">
              <a:buNone/>
            </a:pPr>
            <a:endParaRPr lang="en-US" dirty="0"/>
          </a:p>
        </p:txBody>
      </p:sp>
      <p:sp>
        <p:nvSpPr>
          <p:cNvPr id="5" name="Right Arrow 4"/>
          <p:cNvSpPr/>
          <p:nvPr/>
        </p:nvSpPr>
        <p:spPr>
          <a:xfrm>
            <a:off x="3997569" y="2047967"/>
            <a:ext cx="650631" cy="65063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3997568" y="3511488"/>
            <a:ext cx="650632" cy="703386"/>
          </a:xfrm>
          <a:prstGeom prst="rect">
            <a:avLst/>
          </a:prstGeom>
        </p:spPr>
      </p:pic>
      <p:pic>
        <p:nvPicPr>
          <p:cNvPr id="7" name="Picture 6"/>
          <p:cNvPicPr>
            <a:picLocks noChangeAspect="1"/>
          </p:cNvPicPr>
          <p:nvPr/>
        </p:nvPicPr>
        <p:blipFill>
          <a:blip r:embed="rId4"/>
          <a:stretch>
            <a:fillRect/>
          </a:stretch>
        </p:blipFill>
        <p:spPr>
          <a:xfrm>
            <a:off x="4129427" y="5158564"/>
            <a:ext cx="609653" cy="679527"/>
          </a:xfrm>
          <a:prstGeom prst="rect">
            <a:avLst/>
          </a:prstGeom>
        </p:spPr>
      </p:pic>
    </p:spTree>
    <p:extLst>
      <p:ext uri="{BB962C8B-B14F-4D97-AF65-F5344CB8AC3E}">
        <p14:creationId xmlns:p14="http://schemas.microsoft.com/office/powerpoint/2010/main" val="4250007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a:t>
            </a:r>
          </a:p>
        </p:txBody>
      </p:sp>
      <p:sp>
        <p:nvSpPr>
          <p:cNvPr id="3" name="Content Placeholder 2"/>
          <p:cNvSpPr>
            <a:spLocks noGrp="1"/>
          </p:cNvSpPr>
          <p:nvPr>
            <p:ph sz="half" idx="1"/>
          </p:nvPr>
        </p:nvSpPr>
        <p:spPr/>
        <p:txBody>
          <a:bodyPr>
            <a:normAutofit/>
          </a:bodyPr>
          <a:lstStyle/>
          <a:p>
            <a:r>
              <a:rPr lang="en-US" dirty="0"/>
              <a:t>Students have the right to remain safe at all times</a:t>
            </a:r>
          </a:p>
          <a:p>
            <a:r>
              <a:rPr lang="en-US" dirty="0"/>
              <a:t>Students have been instructed to communicate any concerns to the field instructor and/or field liaison </a:t>
            </a:r>
          </a:p>
        </p:txBody>
      </p:sp>
      <p:sp>
        <p:nvSpPr>
          <p:cNvPr id="5" name="Content Placeholder 4"/>
          <p:cNvSpPr>
            <a:spLocks noGrp="1"/>
          </p:cNvSpPr>
          <p:nvPr>
            <p:ph sz="half" idx="2"/>
          </p:nvPr>
        </p:nvSpPr>
        <p:spPr/>
        <p:txBody>
          <a:bodyPr/>
          <a:lstStyle/>
          <a:p>
            <a:r>
              <a:rPr lang="en-US" b="1" dirty="0"/>
              <a:t>Tips to keeping students safe:</a:t>
            </a:r>
          </a:p>
          <a:p>
            <a:pPr lvl="1"/>
            <a:r>
              <a:rPr lang="en-US" b="1" dirty="0"/>
              <a:t>Know the agency policies!!!</a:t>
            </a:r>
          </a:p>
          <a:p>
            <a:pPr lvl="1"/>
            <a:r>
              <a:rPr lang="en-US" dirty="0"/>
              <a:t>Use supervision to discuss concerns</a:t>
            </a:r>
          </a:p>
          <a:p>
            <a:pPr lvl="1"/>
            <a:r>
              <a:rPr lang="en-US" dirty="0"/>
              <a:t>Hone “social work gut”</a:t>
            </a:r>
          </a:p>
          <a:p>
            <a:endParaRPr lang="en-US" dirty="0"/>
          </a:p>
        </p:txBody>
      </p:sp>
      <p:pic>
        <p:nvPicPr>
          <p:cNvPr id="4" name="Picture 3" descr="소쿠리패스® 공식블로그 :: 2013/04 글 목록 (4 P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9696" y="4631711"/>
            <a:ext cx="1687271" cy="1687271"/>
          </a:xfrm>
          <a:prstGeom prst="rect">
            <a:avLst/>
          </a:prstGeom>
        </p:spPr>
      </p:pic>
    </p:spTree>
    <p:extLst>
      <p:ext uri="{BB962C8B-B14F-4D97-AF65-F5344CB8AC3E}">
        <p14:creationId xmlns:p14="http://schemas.microsoft.com/office/powerpoint/2010/main" val="3702220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000" b="0" dirty="0">
                <a:solidFill>
                  <a:schemeClr val="tx1">
                    <a:lumMod val="50000"/>
                    <a:lumOff val="50000"/>
                  </a:schemeClr>
                </a:solidFill>
              </a:rPr>
              <a:t>Content from </a:t>
            </a:r>
            <a:r>
              <a:rPr lang="en-US" sz="2000" b="0" i="1" dirty="0">
                <a:solidFill>
                  <a:schemeClr val="tx1">
                    <a:lumMod val="50000"/>
                    <a:lumOff val="50000"/>
                  </a:schemeClr>
                </a:solidFill>
              </a:rPr>
              <a:t>The successful Internship: Transformation and empowerment in experiential learning; H.F. </a:t>
            </a:r>
            <a:r>
              <a:rPr lang="en-US" sz="2000" b="0" i="1" dirty="0" err="1">
                <a:solidFill>
                  <a:schemeClr val="tx1">
                    <a:lumMod val="50000"/>
                    <a:lumOff val="50000"/>
                  </a:schemeClr>
                </a:solidFill>
              </a:rPr>
              <a:t>Sweitzer</a:t>
            </a:r>
            <a:r>
              <a:rPr lang="en-US" sz="2000" b="0" i="1" dirty="0">
                <a:solidFill>
                  <a:schemeClr val="tx1">
                    <a:lumMod val="50000"/>
                    <a:lumOff val="50000"/>
                  </a:schemeClr>
                </a:solidFill>
              </a:rPr>
              <a:t> &amp; </a:t>
            </a:r>
            <a:r>
              <a:rPr lang="en-US" sz="2000" b="0" i="1" dirty="0" err="1">
                <a:solidFill>
                  <a:schemeClr val="tx1">
                    <a:lumMod val="50000"/>
                    <a:lumOff val="50000"/>
                  </a:schemeClr>
                </a:solidFill>
              </a:rPr>
              <a:t>M.a.</a:t>
            </a:r>
            <a:r>
              <a:rPr lang="en-US" sz="2000" b="0" i="1" dirty="0">
                <a:solidFill>
                  <a:schemeClr val="tx1">
                    <a:lumMod val="50000"/>
                    <a:lumOff val="50000"/>
                  </a:schemeClr>
                </a:solidFill>
              </a:rPr>
              <a:t> King: Second Edition, Brooks/Cole, Belmont, CA. (2003)</a:t>
            </a:r>
            <a:endParaRPr lang="en-US" sz="2000" b="0" dirty="0">
              <a:solidFill>
                <a:schemeClr val="tx1">
                  <a:lumMod val="50000"/>
                  <a:lumOff val="50000"/>
                </a:schemeClr>
              </a:solidFill>
            </a:endParaRPr>
          </a:p>
        </p:txBody>
      </p:sp>
      <p:sp>
        <p:nvSpPr>
          <p:cNvPr id="4" name="Text Placeholder 3"/>
          <p:cNvSpPr>
            <a:spLocks noGrp="1"/>
          </p:cNvSpPr>
          <p:nvPr>
            <p:ph type="body" idx="1"/>
          </p:nvPr>
        </p:nvSpPr>
        <p:spPr>
          <a:xfrm>
            <a:off x="722313" y="1928813"/>
            <a:ext cx="7772400" cy="1500187"/>
          </a:xfrm>
        </p:spPr>
        <p:txBody>
          <a:bodyPr>
            <a:noAutofit/>
          </a:bodyPr>
          <a:lstStyle/>
          <a:p>
            <a:pPr algn="ctr"/>
            <a:r>
              <a:rPr lang="en-US" sz="4400" b="1" dirty="0">
                <a:solidFill>
                  <a:schemeClr val="tx1"/>
                </a:solidFill>
              </a:rPr>
              <a:t>Stages of Student Field Placements &amp; Field Instructor Role</a:t>
            </a:r>
          </a:p>
        </p:txBody>
      </p:sp>
    </p:spTree>
    <p:extLst>
      <p:ext uri="{BB962C8B-B14F-4D97-AF65-F5344CB8AC3E}">
        <p14:creationId xmlns:p14="http://schemas.microsoft.com/office/powerpoint/2010/main" val="1064312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66198256"/>
              </p:ext>
            </p:extLst>
          </p:nvPr>
        </p:nvGraphicFramePr>
        <p:xfrm>
          <a:off x="666975" y="903643"/>
          <a:ext cx="7949901" cy="5437210"/>
        </p:xfrm>
        <a:graphic>
          <a:graphicData uri="http://schemas.openxmlformats.org/drawingml/2006/table">
            <a:tbl>
              <a:tblPr firstRow="1" bandRow="1">
                <a:tableStyleId>{F5AB1C69-6EDB-4FF4-983F-18BD219EF322}</a:tableStyleId>
              </a:tblPr>
              <a:tblGrid>
                <a:gridCol w="1796526">
                  <a:extLst>
                    <a:ext uri="{9D8B030D-6E8A-4147-A177-3AD203B41FA5}">
                      <a16:colId xmlns:a16="http://schemas.microsoft.com/office/drawing/2014/main" val="2246001382"/>
                    </a:ext>
                  </a:extLst>
                </a:gridCol>
                <a:gridCol w="2732443">
                  <a:extLst>
                    <a:ext uri="{9D8B030D-6E8A-4147-A177-3AD203B41FA5}">
                      <a16:colId xmlns:a16="http://schemas.microsoft.com/office/drawing/2014/main" val="1629973130"/>
                    </a:ext>
                  </a:extLst>
                </a:gridCol>
                <a:gridCol w="3420932">
                  <a:extLst>
                    <a:ext uri="{9D8B030D-6E8A-4147-A177-3AD203B41FA5}">
                      <a16:colId xmlns:a16="http://schemas.microsoft.com/office/drawing/2014/main" val="1309388260"/>
                    </a:ext>
                  </a:extLst>
                </a:gridCol>
              </a:tblGrid>
              <a:tr h="686779">
                <a:tc gridSpan="3">
                  <a:txBody>
                    <a:bodyPr/>
                    <a:lstStyle/>
                    <a:p>
                      <a:pPr algn="ctr"/>
                      <a:r>
                        <a:rPr lang="en-US" sz="2800" dirty="0">
                          <a:solidFill>
                            <a:schemeClr val="bg1"/>
                          </a:solidFill>
                        </a:rPr>
                        <a:t>5 Developmental Stages</a:t>
                      </a:r>
                      <a:r>
                        <a:rPr lang="en-US" sz="2800" baseline="0" dirty="0">
                          <a:solidFill>
                            <a:schemeClr val="bg1"/>
                          </a:solidFill>
                        </a:rPr>
                        <a:t> of an Internship</a:t>
                      </a:r>
                      <a:endParaRPr lang="en-US" sz="2800" dirty="0">
                        <a:solidFill>
                          <a:schemeClr val="bg1"/>
                        </a:solidFill>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078467236"/>
                  </a:ext>
                </a:extLst>
              </a:tr>
              <a:tr h="476542">
                <a:tc>
                  <a:txBody>
                    <a:bodyPr/>
                    <a:lstStyle/>
                    <a:p>
                      <a:pPr algn="ctr"/>
                      <a:r>
                        <a:rPr lang="en-US" dirty="0"/>
                        <a:t>Stages</a:t>
                      </a:r>
                    </a:p>
                  </a:txBody>
                  <a:tcPr>
                    <a:solidFill>
                      <a:schemeClr val="accent3">
                        <a:lumMod val="60000"/>
                        <a:lumOff val="40000"/>
                      </a:schemeClr>
                    </a:solidFill>
                  </a:tcPr>
                </a:tc>
                <a:tc>
                  <a:txBody>
                    <a:bodyPr/>
                    <a:lstStyle/>
                    <a:p>
                      <a:pPr algn="ctr"/>
                      <a:r>
                        <a:rPr lang="en-US" dirty="0"/>
                        <a:t>Description</a:t>
                      </a:r>
                    </a:p>
                  </a:txBody>
                  <a:tcPr/>
                </a:tc>
                <a:tc>
                  <a:txBody>
                    <a:bodyPr/>
                    <a:lstStyle/>
                    <a:p>
                      <a:pPr algn="ctr"/>
                      <a:r>
                        <a:rPr lang="en-US" dirty="0"/>
                        <a:t>Field Instructor Role</a:t>
                      </a:r>
                    </a:p>
                  </a:txBody>
                  <a:tcPr/>
                </a:tc>
                <a:extLst>
                  <a:ext uri="{0D108BD9-81ED-4DB2-BD59-A6C34878D82A}">
                    <a16:rowId xmlns:a16="http://schemas.microsoft.com/office/drawing/2014/main" val="1800308209"/>
                  </a:ext>
                </a:extLst>
              </a:tr>
              <a:tr h="4273889">
                <a:tc>
                  <a:txBody>
                    <a:bodyPr/>
                    <a:lstStyle/>
                    <a:p>
                      <a:pPr marL="342900" indent="-342900">
                        <a:buAutoNum type="arabicPeriod"/>
                      </a:pPr>
                      <a:r>
                        <a:rPr lang="en-US" dirty="0"/>
                        <a:t>Anticipation</a:t>
                      </a:r>
                    </a:p>
                  </a:txBody>
                  <a:tcPr>
                    <a:solidFill>
                      <a:schemeClr val="accent3">
                        <a:lumMod val="60000"/>
                        <a:lumOff val="40000"/>
                      </a:schemeClr>
                    </a:solidFill>
                  </a:tcPr>
                </a:tc>
                <a:tc>
                  <a:txBody>
                    <a:bodyPr/>
                    <a:lstStyle/>
                    <a:p>
                      <a:r>
                        <a:rPr lang="en-US" dirty="0"/>
                        <a:t>Common Feelings and</a:t>
                      </a:r>
                      <a:r>
                        <a:rPr lang="en-US" baseline="0" dirty="0"/>
                        <a:t> Questions student may ask themselves:</a:t>
                      </a:r>
                    </a:p>
                    <a:p>
                      <a:endParaRPr lang="en-US" baseline="0" dirty="0"/>
                    </a:p>
                    <a:p>
                      <a:pPr marL="285750" indent="-285750">
                        <a:buFont typeface="Arial" panose="020B0604020202020204" pitchFamily="34" charset="0"/>
                        <a:buChar char="•"/>
                      </a:pPr>
                      <a:r>
                        <a:rPr lang="en-US" baseline="0" dirty="0"/>
                        <a:t>Anxiety</a:t>
                      </a:r>
                    </a:p>
                    <a:p>
                      <a:pPr marL="285750" indent="-285750">
                        <a:buFont typeface="Arial" panose="020B0604020202020204" pitchFamily="34" charset="0"/>
                        <a:buChar char="•"/>
                      </a:pPr>
                      <a:r>
                        <a:rPr lang="en-US" baseline="0" dirty="0"/>
                        <a:t>Excitement</a:t>
                      </a:r>
                    </a:p>
                    <a:p>
                      <a:pPr marL="285750" indent="-285750">
                        <a:buFont typeface="Arial" panose="020B0604020202020204" pitchFamily="34" charset="0"/>
                        <a:buChar char="•"/>
                      </a:pPr>
                      <a:r>
                        <a:rPr lang="en-US" baseline="0" dirty="0"/>
                        <a:t>The “what if” stage</a:t>
                      </a:r>
                    </a:p>
                    <a:p>
                      <a:pPr marL="285750" indent="-285750">
                        <a:buFont typeface="Arial" panose="020B0604020202020204" pitchFamily="34" charset="0"/>
                        <a:buChar char="•"/>
                      </a:pPr>
                      <a:r>
                        <a:rPr lang="en-US" baseline="0" dirty="0"/>
                        <a:t>Can I really do this?</a:t>
                      </a:r>
                    </a:p>
                    <a:p>
                      <a:pPr marL="285750" indent="-285750">
                        <a:buFont typeface="Arial" panose="020B0604020202020204" pitchFamily="34" charset="0"/>
                        <a:buChar char="•"/>
                      </a:pPr>
                      <a:r>
                        <a:rPr lang="en-US" baseline="0" dirty="0"/>
                        <a:t>How will I juggle my life with field placement?</a:t>
                      </a:r>
                      <a:endParaRPr lang="en-US" dirty="0"/>
                    </a:p>
                  </a:txBody>
                  <a:tcPr/>
                </a:tc>
                <a:tc>
                  <a:txBody>
                    <a:bodyPr/>
                    <a:lstStyle/>
                    <a:p>
                      <a:pPr marL="285750" indent="-285750">
                        <a:buFont typeface="Arial" panose="020B0604020202020204" pitchFamily="34" charset="0"/>
                        <a:buChar char="•"/>
                      </a:pPr>
                      <a:r>
                        <a:rPr lang="en-US" dirty="0"/>
                        <a:t>Review and discuss orientation checklist</a:t>
                      </a:r>
                    </a:p>
                    <a:p>
                      <a:pPr marL="285750" indent="-285750">
                        <a:buFont typeface="Arial" panose="020B0604020202020204" pitchFamily="34" charset="0"/>
                        <a:buChar char="•"/>
                      </a:pPr>
                      <a:r>
                        <a:rPr lang="en-US" dirty="0"/>
                        <a:t>Clarify student responsibilities with student </a:t>
                      </a:r>
                      <a:r>
                        <a:rPr lang="en-US" i="1" u="sng" dirty="0"/>
                        <a:t>and</a:t>
                      </a:r>
                      <a:r>
                        <a:rPr lang="en-US" i="1" u="sng" baseline="0" dirty="0"/>
                        <a:t> </a:t>
                      </a:r>
                      <a:r>
                        <a:rPr lang="en-US" i="0" u="none" baseline="0" dirty="0"/>
                        <a:t>staff</a:t>
                      </a:r>
                    </a:p>
                    <a:p>
                      <a:pPr marL="285750" indent="-285750">
                        <a:buFont typeface="Arial" panose="020B0604020202020204" pitchFamily="34" charset="0"/>
                        <a:buChar char="•"/>
                      </a:pPr>
                      <a:r>
                        <a:rPr lang="en-US" i="0" u="none" baseline="0" dirty="0"/>
                        <a:t>Give the student immediate constructive feedback if they say or do something inappropriate</a:t>
                      </a:r>
                    </a:p>
                    <a:p>
                      <a:pPr marL="285750" indent="-285750">
                        <a:buFont typeface="Arial" panose="020B0604020202020204" pitchFamily="34" charset="0"/>
                        <a:buChar char="•"/>
                      </a:pPr>
                      <a:r>
                        <a:rPr lang="en-US" i="0" u="none" baseline="0" dirty="0"/>
                        <a:t>Share “unwritten rules” of the agency</a:t>
                      </a:r>
                    </a:p>
                    <a:p>
                      <a:pPr marL="285750" indent="-285750">
                        <a:buFont typeface="Arial" panose="020B0604020202020204" pitchFamily="34" charset="0"/>
                        <a:buChar char="•"/>
                      </a:pPr>
                      <a:r>
                        <a:rPr lang="en-US" i="0" u="none" baseline="0" dirty="0"/>
                        <a:t>Provide positive feedback to develop self confidence</a:t>
                      </a:r>
                    </a:p>
                    <a:p>
                      <a:pPr marL="285750" indent="-285750">
                        <a:buFont typeface="Arial" panose="020B0604020202020204" pitchFamily="34" charset="0"/>
                        <a:buChar char="•"/>
                      </a:pPr>
                      <a:r>
                        <a:rPr lang="en-US" i="0" u="none" baseline="0" dirty="0"/>
                        <a:t>Open dialogue around student fears</a:t>
                      </a:r>
                    </a:p>
                    <a:p>
                      <a:pPr marL="285750" indent="-285750">
                        <a:buFont typeface="Arial" panose="020B0604020202020204" pitchFamily="34" charset="0"/>
                        <a:buChar char="•"/>
                      </a:pPr>
                      <a:r>
                        <a:rPr lang="en-US" i="0" u="none" baseline="0" dirty="0"/>
                        <a:t>Complete learning activities</a:t>
                      </a:r>
                      <a:endParaRPr lang="en-US" dirty="0"/>
                    </a:p>
                  </a:txBody>
                  <a:tcPr/>
                </a:tc>
                <a:extLst>
                  <a:ext uri="{0D108BD9-81ED-4DB2-BD59-A6C34878D82A}">
                    <a16:rowId xmlns:a16="http://schemas.microsoft.com/office/drawing/2014/main" val="4068119661"/>
                  </a:ext>
                </a:extLst>
              </a:tr>
            </a:tbl>
          </a:graphicData>
        </a:graphic>
      </p:graphicFrame>
    </p:spTree>
    <p:extLst>
      <p:ext uri="{BB962C8B-B14F-4D97-AF65-F5344CB8AC3E}">
        <p14:creationId xmlns:p14="http://schemas.microsoft.com/office/powerpoint/2010/main" val="4176622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59825328"/>
              </p:ext>
            </p:extLst>
          </p:nvPr>
        </p:nvGraphicFramePr>
        <p:xfrm>
          <a:off x="236669" y="710006"/>
          <a:ext cx="8670663" cy="5619291"/>
        </p:xfrm>
        <a:graphic>
          <a:graphicData uri="http://schemas.openxmlformats.org/drawingml/2006/table">
            <a:tbl>
              <a:tblPr firstRow="1" bandRow="1">
                <a:tableStyleId>{F5AB1C69-6EDB-4FF4-983F-18BD219EF322}</a:tableStyleId>
              </a:tblPr>
              <a:tblGrid>
                <a:gridCol w="1775011">
                  <a:extLst>
                    <a:ext uri="{9D8B030D-6E8A-4147-A177-3AD203B41FA5}">
                      <a16:colId xmlns:a16="http://schemas.microsoft.com/office/drawing/2014/main" val="3769157530"/>
                    </a:ext>
                  </a:extLst>
                </a:gridCol>
                <a:gridCol w="3367144">
                  <a:extLst>
                    <a:ext uri="{9D8B030D-6E8A-4147-A177-3AD203B41FA5}">
                      <a16:colId xmlns:a16="http://schemas.microsoft.com/office/drawing/2014/main" val="591402960"/>
                    </a:ext>
                  </a:extLst>
                </a:gridCol>
                <a:gridCol w="3528508">
                  <a:extLst>
                    <a:ext uri="{9D8B030D-6E8A-4147-A177-3AD203B41FA5}">
                      <a16:colId xmlns:a16="http://schemas.microsoft.com/office/drawing/2014/main" val="2374468603"/>
                    </a:ext>
                  </a:extLst>
                </a:gridCol>
              </a:tblGrid>
              <a:tr h="789646">
                <a:tc gridSpan="3">
                  <a:txBody>
                    <a:bodyPr/>
                    <a:lstStyle/>
                    <a:p>
                      <a:pPr algn="ctr"/>
                      <a:r>
                        <a:rPr lang="en-US" sz="2800" dirty="0"/>
                        <a:t>5 Developmental</a:t>
                      </a:r>
                      <a:r>
                        <a:rPr lang="en-US" sz="2800" baseline="0" dirty="0"/>
                        <a:t> Stages of an Internship</a:t>
                      </a:r>
                      <a:endParaRPr lang="en-US" sz="2800"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649750378"/>
                  </a:ext>
                </a:extLst>
              </a:tr>
              <a:tr h="623405">
                <a:tc>
                  <a:txBody>
                    <a:bodyPr/>
                    <a:lstStyle/>
                    <a:p>
                      <a:pPr algn="ctr"/>
                      <a:r>
                        <a:rPr lang="en-US" dirty="0"/>
                        <a:t>Stages</a:t>
                      </a:r>
                    </a:p>
                  </a:txBody>
                  <a:tcPr>
                    <a:solidFill>
                      <a:schemeClr val="accent3">
                        <a:lumMod val="60000"/>
                        <a:lumOff val="40000"/>
                      </a:schemeClr>
                    </a:solidFill>
                  </a:tcPr>
                </a:tc>
                <a:tc>
                  <a:txBody>
                    <a:bodyPr/>
                    <a:lstStyle/>
                    <a:p>
                      <a:pPr algn="ctr"/>
                      <a:r>
                        <a:rPr lang="en-US" dirty="0"/>
                        <a:t>Description</a:t>
                      </a:r>
                    </a:p>
                  </a:txBody>
                  <a:tcPr/>
                </a:tc>
                <a:tc>
                  <a:txBody>
                    <a:bodyPr/>
                    <a:lstStyle/>
                    <a:p>
                      <a:pPr algn="ctr"/>
                      <a:r>
                        <a:rPr lang="en-US" dirty="0"/>
                        <a:t>Field Instructor Role</a:t>
                      </a:r>
                    </a:p>
                  </a:txBody>
                  <a:tcPr/>
                </a:tc>
                <a:extLst>
                  <a:ext uri="{0D108BD9-81ED-4DB2-BD59-A6C34878D82A}">
                    <a16:rowId xmlns:a16="http://schemas.microsoft.com/office/drawing/2014/main" val="3810067446"/>
                  </a:ext>
                </a:extLst>
              </a:tr>
              <a:tr h="3947765">
                <a:tc>
                  <a:txBody>
                    <a:bodyPr/>
                    <a:lstStyle/>
                    <a:p>
                      <a:r>
                        <a:rPr lang="en-US" dirty="0"/>
                        <a:t>2. Disillusionment</a:t>
                      </a:r>
                    </a:p>
                  </a:txBody>
                  <a:tcPr>
                    <a:solidFill>
                      <a:schemeClr val="accent3">
                        <a:lumMod val="60000"/>
                        <a:lumOff val="40000"/>
                      </a:schemeClr>
                    </a:solidFill>
                  </a:tcPr>
                </a:tc>
                <a:tc>
                  <a:txBody>
                    <a:bodyPr/>
                    <a:lstStyle/>
                    <a:p>
                      <a:pPr marL="285750" indent="-285750">
                        <a:buFont typeface="Arial" panose="020B0604020202020204" pitchFamily="34" charset="0"/>
                        <a:buChar char="•"/>
                      </a:pPr>
                      <a:r>
                        <a:rPr lang="en-US" dirty="0"/>
                        <a:t>May feel</a:t>
                      </a:r>
                      <a:r>
                        <a:rPr lang="en-US" baseline="0" dirty="0"/>
                        <a:t> some disappointment in the field placement (the honeymoon is over)</a:t>
                      </a:r>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baseline="0" dirty="0"/>
                        <a:t>Difference between student expectation and reality becomes more apparent</a:t>
                      </a:r>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baseline="0" dirty="0"/>
                        <a:t>Unexpected issues may arise</a:t>
                      </a:r>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baseline="0" dirty="0"/>
                        <a:t>Student may be challenged by relationships, or policies/procedures in the agency</a:t>
                      </a:r>
                      <a:endParaRPr lang="en-US" dirty="0"/>
                    </a:p>
                  </a:txBody>
                  <a:tcPr/>
                </a:tc>
                <a:tc>
                  <a:txBody>
                    <a:bodyPr/>
                    <a:lstStyle/>
                    <a:p>
                      <a:pPr marL="285750" indent="-285750">
                        <a:buFont typeface="Arial" panose="020B0604020202020204" pitchFamily="34" charset="0"/>
                        <a:buChar char="•"/>
                      </a:pPr>
                      <a:r>
                        <a:rPr lang="en-US" dirty="0"/>
                        <a:t>Consistently</a:t>
                      </a:r>
                      <a:r>
                        <a:rPr lang="en-US" baseline="0" dirty="0"/>
                        <a:t> meet for supervision and address issues as they arise</a:t>
                      </a:r>
                    </a:p>
                    <a:p>
                      <a:pPr marL="285750" indent="-285750">
                        <a:buFont typeface="Arial" panose="020B0604020202020204" pitchFamily="34" charset="0"/>
                        <a:buChar char="•"/>
                      </a:pPr>
                      <a:r>
                        <a:rPr lang="en-US" baseline="0" dirty="0"/>
                        <a:t>Recognize this is an important part of the field placement and not a reflection of the agency or supervisor/FI skills</a:t>
                      </a:r>
                    </a:p>
                    <a:p>
                      <a:pPr marL="285750" indent="-285750">
                        <a:buFont typeface="Arial" panose="020B0604020202020204" pitchFamily="34" charset="0"/>
                        <a:buChar char="•"/>
                      </a:pPr>
                      <a:r>
                        <a:rPr lang="en-US" baseline="0" dirty="0"/>
                        <a:t>Listen and help student gain perspective on the situation.  Be mindful that it is not a therapeutic relationship</a:t>
                      </a:r>
                    </a:p>
                    <a:p>
                      <a:pPr marL="285750" indent="-285750">
                        <a:buFont typeface="Arial" panose="020B0604020202020204" pitchFamily="34" charset="0"/>
                        <a:buChar char="•"/>
                      </a:pPr>
                      <a:r>
                        <a:rPr lang="en-US" baseline="0" dirty="0"/>
                        <a:t>Challenge and encourage student to learn from experiences</a:t>
                      </a:r>
                    </a:p>
                    <a:p>
                      <a:pPr marL="285750" indent="-285750">
                        <a:buFont typeface="Arial" panose="020B0604020202020204" pitchFamily="34" charset="0"/>
                        <a:buChar char="•"/>
                      </a:pPr>
                      <a:r>
                        <a:rPr lang="en-US" baseline="0" dirty="0"/>
                        <a:t>Discuss ethical implications</a:t>
                      </a:r>
                      <a:endParaRPr lang="en-US" dirty="0"/>
                    </a:p>
                  </a:txBody>
                  <a:tcPr/>
                </a:tc>
                <a:extLst>
                  <a:ext uri="{0D108BD9-81ED-4DB2-BD59-A6C34878D82A}">
                    <a16:rowId xmlns:a16="http://schemas.microsoft.com/office/drawing/2014/main" val="3396564944"/>
                  </a:ext>
                </a:extLst>
              </a:tr>
            </a:tbl>
          </a:graphicData>
        </a:graphic>
      </p:graphicFrame>
    </p:spTree>
    <p:extLst>
      <p:ext uri="{BB962C8B-B14F-4D97-AF65-F5344CB8AC3E}">
        <p14:creationId xmlns:p14="http://schemas.microsoft.com/office/powerpoint/2010/main" val="1989734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44714943"/>
              </p:ext>
            </p:extLst>
          </p:nvPr>
        </p:nvGraphicFramePr>
        <p:xfrm>
          <a:off x="322728" y="935915"/>
          <a:ext cx="8563089" cy="5321733"/>
        </p:xfrm>
        <a:graphic>
          <a:graphicData uri="http://schemas.openxmlformats.org/drawingml/2006/table">
            <a:tbl>
              <a:tblPr firstRow="1" bandRow="1">
                <a:tableStyleId>{F5AB1C69-6EDB-4FF4-983F-18BD219EF322}</a:tableStyleId>
              </a:tblPr>
              <a:tblGrid>
                <a:gridCol w="1839559">
                  <a:extLst>
                    <a:ext uri="{9D8B030D-6E8A-4147-A177-3AD203B41FA5}">
                      <a16:colId xmlns:a16="http://schemas.microsoft.com/office/drawing/2014/main" val="354551132"/>
                    </a:ext>
                  </a:extLst>
                </a:gridCol>
                <a:gridCol w="2979868">
                  <a:extLst>
                    <a:ext uri="{9D8B030D-6E8A-4147-A177-3AD203B41FA5}">
                      <a16:colId xmlns:a16="http://schemas.microsoft.com/office/drawing/2014/main" val="112614518"/>
                    </a:ext>
                  </a:extLst>
                </a:gridCol>
                <a:gridCol w="3743662">
                  <a:extLst>
                    <a:ext uri="{9D8B030D-6E8A-4147-A177-3AD203B41FA5}">
                      <a16:colId xmlns:a16="http://schemas.microsoft.com/office/drawing/2014/main" val="3716325812"/>
                    </a:ext>
                  </a:extLst>
                </a:gridCol>
              </a:tblGrid>
              <a:tr h="634701">
                <a:tc gridSpan="3">
                  <a:txBody>
                    <a:bodyPr/>
                    <a:lstStyle/>
                    <a:p>
                      <a:pPr algn="ctr"/>
                      <a:r>
                        <a:rPr lang="en-US" sz="3200" dirty="0"/>
                        <a:t>5 Developmental</a:t>
                      </a:r>
                      <a:r>
                        <a:rPr lang="en-US" sz="3200" baseline="0" dirty="0"/>
                        <a:t> Stages of an Internship</a:t>
                      </a:r>
                      <a:endParaRPr lang="en-US" sz="3200"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808843943"/>
                  </a:ext>
                </a:extLst>
              </a:tr>
              <a:tr h="755112">
                <a:tc>
                  <a:txBody>
                    <a:bodyPr/>
                    <a:lstStyle/>
                    <a:p>
                      <a:pPr algn="ctr"/>
                      <a:r>
                        <a:rPr lang="en-US" dirty="0"/>
                        <a:t>Stages</a:t>
                      </a:r>
                    </a:p>
                  </a:txBody>
                  <a:tcPr>
                    <a:solidFill>
                      <a:schemeClr val="accent3">
                        <a:lumMod val="60000"/>
                        <a:lumOff val="40000"/>
                      </a:schemeClr>
                    </a:solidFill>
                  </a:tcPr>
                </a:tc>
                <a:tc>
                  <a:txBody>
                    <a:bodyPr/>
                    <a:lstStyle/>
                    <a:p>
                      <a:pPr algn="ctr"/>
                      <a:r>
                        <a:rPr lang="en-US" dirty="0"/>
                        <a:t>Description</a:t>
                      </a:r>
                    </a:p>
                  </a:txBody>
                  <a:tcPr/>
                </a:tc>
                <a:tc>
                  <a:txBody>
                    <a:bodyPr/>
                    <a:lstStyle/>
                    <a:p>
                      <a:pPr algn="ctr"/>
                      <a:r>
                        <a:rPr lang="en-US" dirty="0"/>
                        <a:t>Field Instructor Role</a:t>
                      </a:r>
                    </a:p>
                  </a:txBody>
                  <a:tcPr/>
                </a:tc>
                <a:extLst>
                  <a:ext uri="{0D108BD9-81ED-4DB2-BD59-A6C34878D82A}">
                    <a16:rowId xmlns:a16="http://schemas.microsoft.com/office/drawing/2014/main" val="1540924558"/>
                  </a:ext>
                </a:extLst>
              </a:tr>
              <a:tr h="3481906">
                <a:tc>
                  <a:txBody>
                    <a:bodyPr/>
                    <a:lstStyle/>
                    <a:p>
                      <a:r>
                        <a:rPr lang="en-US" dirty="0"/>
                        <a:t>3. Confrontation</a:t>
                      </a:r>
                    </a:p>
                  </a:txBody>
                  <a:tcPr>
                    <a:solidFill>
                      <a:schemeClr val="accent3">
                        <a:lumMod val="60000"/>
                        <a:lumOff val="40000"/>
                      </a:schemeClr>
                    </a:solidFill>
                  </a:tcPr>
                </a:tc>
                <a:tc>
                  <a:txBody>
                    <a:bodyPr/>
                    <a:lstStyle/>
                    <a:p>
                      <a:r>
                        <a:rPr lang="en-US" dirty="0"/>
                        <a:t>Offers</a:t>
                      </a:r>
                      <a:r>
                        <a:rPr lang="en-US" baseline="0" dirty="0"/>
                        <a:t> opportunity for growth-personally and professionally:</a:t>
                      </a:r>
                    </a:p>
                    <a:p>
                      <a:pPr marL="285750" indent="-285750">
                        <a:buFont typeface="Arial" panose="020B0604020202020204" pitchFamily="34" charset="0"/>
                        <a:buChar char="•"/>
                      </a:pPr>
                      <a:r>
                        <a:rPr lang="en-US" baseline="0" dirty="0"/>
                        <a:t>Understand the mismatch between perception and reality</a:t>
                      </a:r>
                    </a:p>
                    <a:p>
                      <a:pPr marL="285750" indent="-285750">
                        <a:buFont typeface="Arial" panose="020B0604020202020204" pitchFamily="34" charset="0"/>
                        <a:buChar char="•"/>
                      </a:pPr>
                      <a:r>
                        <a:rPr lang="en-US" baseline="0" dirty="0"/>
                        <a:t>Clarify what the concerns are and how to address them</a:t>
                      </a:r>
                    </a:p>
                    <a:p>
                      <a:pPr marL="285750" indent="-285750">
                        <a:buFont typeface="Arial" panose="020B0604020202020204" pitchFamily="34" charset="0"/>
                        <a:buChar char="•"/>
                      </a:pPr>
                      <a:r>
                        <a:rPr lang="en-US" baseline="0" dirty="0"/>
                        <a:t>Reassess goals, expectation and support systems</a:t>
                      </a:r>
                    </a:p>
                    <a:p>
                      <a:endParaRPr lang="en-US" baseline="0" dirty="0"/>
                    </a:p>
                    <a:p>
                      <a:endParaRPr lang="en-US" dirty="0"/>
                    </a:p>
                  </a:txBody>
                  <a:tcPr/>
                </a:tc>
                <a:tc>
                  <a:txBody>
                    <a:bodyPr/>
                    <a:lstStyle/>
                    <a:p>
                      <a:pPr marL="285750" indent="-285750">
                        <a:buFont typeface="Arial" panose="020B0604020202020204" pitchFamily="34" charset="0"/>
                        <a:buChar char="•"/>
                      </a:pPr>
                      <a:r>
                        <a:rPr lang="en-US" dirty="0"/>
                        <a:t>Same suggestions</a:t>
                      </a:r>
                      <a:r>
                        <a:rPr lang="en-US" baseline="0" dirty="0"/>
                        <a:t> for stage 2/disillusionment</a:t>
                      </a:r>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baseline="0" dirty="0"/>
                        <a:t>Support student as they address concern</a:t>
                      </a:r>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baseline="0" dirty="0"/>
                        <a:t>Role model appropriate behavior for confronting professional issues</a:t>
                      </a:r>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baseline="0" dirty="0"/>
                        <a:t>Address inappropriate or unprofessional behaviors ASAP (including informing field liaison)</a:t>
                      </a:r>
                    </a:p>
                  </a:txBody>
                  <a:tcPr/>
                </a:tc>
                <a:extLst>
                  <a:ext uri="{0D108BD9-81ED-4DB2-BD59-A6C34878D82A}">
                    <a16:rowId xmlns:a16="http://schemas.microsoft.com/office/drawing/2014/main" val="2759784909"/>
                  </a:ext>
                </a:extLst>
              </a:tr>
            </a:tbl>
          </a:graphicData>
        </a:graphic>
      </p:graphicFrame>
    </p:spTree>
    <p:extLst>
      <p:ext uri="{BB962C8B-B14F-4D97-AF65-F5344CB8AC3E}">
        <p14:creationId xmlns:p14="http://schemas.microsoft.com/office/powerpoint/2010/main" val="3988713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04300855"/>
              </p:ext>
            </p:extLst>
          </p:nvPr>
        </p:nvGraphicFramePr>
        <p:xfrm>
          <a:off x="182880" y="892886"/>
          <a:ext cx="8702937" cy="5292760"/>
        </p:xfrm>
        <a:graphic>
          <a:graphicData uri="http://schemas.openxmlformats.org/drawingml/2006/table">
            <a:tbl>
              <a:tblPr firstRow="1" bandRow="1">
                <a:tableStyleId>{F5AB1C69-6EDB-4FF4-983F-18BD219EF322}</a:tableStyleId>
              </a:tblPr>
              <a:tblGrid>
                <a:gridCol w="1613647">
                  <a:extLst>
                    <a:ext uri="{9D8B030D-6E8A-4147-A177-3AD203B41FA5}">
                      <a16:colId xmlns:a16="http://schemas.microsoft.com/office/drawing/2014/main" val="4047052452"/>
                    </a:ext>
                  </a:extLst>
                </a:gridCol>
                <a:gridCol w="3636085">
                  <a:extLst>
                    <a:ext uri="{9D8B030D-6E8A-4147-A177-3AD203B41FA5}">
                      <a16:colId xmlns:a16="http://schemas.microsoft.com/office/drawing/2014/main" val="3327424608"/>
                    </a:ext>
                  </a:extLst>
                </a:gridCol>
                <a:gridCol w="3453205">
                  <a:extLst>
                    <a:ext uri="{9D8B030D-6E8A-4147-A177-3AD203B41FA5}">
                      <a16:colId xmlns:a16="http://schemas.microsoft.com/office/drawing/2014/main" val="573881668"/>
                    </a:ext>
                  </a:extLst>
                </a:gridCol>
              </a:tblGrid>
              <a:tr h="753556">
                <a:tc gridSpan="3">
                  <a:txBody>
                    <a:bodyPr/>
                    <a:lstStyle/>
                    <a:p>
                      <a:pPr algn="ctr"/>
                      <a:r>
                        <a:rPr lang="en-US" sz="3200" dirty="0"/>
                        <a:t>5 Developmental Stages of an Internship</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133135124"/>
                  </a:ext>
                </a:extLst>
              </a:tr>
              <a:tr h="636516">
                <a:tc>
                  <a:txBody>
                    <a:bodyPr/>
                    <a:lstStyle/>
                    <a:p>
                      <a:pPr algn="ctr"/>
                      <a:r>
                        <a:rPr lang="en-US" dirty="0"/>
                        <a:t>Stages</a:t>
                      </a:r>
                    </a:p>
                  </a:txBody>
                  <a:tcPr>
                    <a:solidFill>
                      <a:schemeClr val="accent3">
                        <a:lumMod val="60000"/>
                        <a:lumOff val="40000"/>
                      </a:schemeClr>
                    </a:solidFill>
                  </a:tcPr>
                </a:tc>
                <a:tc>
                  <a:txBody>
                    <a:bodyPr/>
                    <a:lstStyle/>
                    <a:p>
                      <a:pPr algn="ctr"/>
                      <a:r>
                        <a:rPr lang="en-US" dirty="0"/>
                        <a:t>Description</a:t>
                      </a:r>
                    </a:p>
                  </a:txBody>
                  <a:tcPr/>
                </a:tc>
                <a:tc>
                  <a:txBody>
                    <a:bodyPr/>
                    <a:lstStyle/>
                    <a:p>
                      <a:pPr algn="ctr"/>
                      <a:r>
                        <a:rPr lang="en-US" dirty="0"/>
                        <a:t>Field</a:t>
                      </a:r>
                      <a:r>
                        <a:rPr lang="en-US" baseline="0" dirty="0"/>
                        <a:t> Instructor Role</a:t>
                      </a:r>
                      <a:endParaRPr lang="en-US" dirty="0"/>
                    </a:p>
                  </a:txBody>
                  <a:tcPr/>
                </a:tc>
                <a:extLst>
                  <a:ext uri="{0D108BD9-81ED-4DB2-BD59-A6C34878D82A}">
                    <a16:rowId xmlns:a16="http://schemas.microsoft.com/office/drawing/2014/main" val="3956330205"/>
                  </a:ext>
                </a:extLst>
              </a:tr>
              <a:tr h="3902688">
                <a:tc>
                  <a:txBody>
                    <a:bodyPr/>
                    <a:lstStyle/>
                    <a:p>
                      <a:r>
                        <a:rPr lang="en-US" dirty="0"/>
                        <a:t>4. Competence</a:t>
                      </a:r>
                    </a:p>
                  </a:txBody>
                  <a:tcPr>
                    <a:solidFill>
                      <a:schemeClr val="accent3">
                        <a:lumMod val="60000"/>
                        <a:lumOff val="40000"/>
                      </a:schemeClr>
                    </a:solidFill>
                  </a:tcPr>
                </a:tc>
                <a:tc>
                  <a:txBody>
                    <a:bodyPr/>
                    <a:lstStyle/>
                    <a:p>
                      <a:r>
                        <a:rPr lang="en-US" dirty="0"/>
                        <a:t>Confidence begins to grow:</a:t>
                      </a:r>
                    </a:p>
                    <a:p>
                      <a:endParaRPr lang="en-US" dirty="0"/>
                    </a:p>
                    <a:p>
                      <a:pPr marL="285750" indent="-285750">
                        <a:buFont typeface="Arial" panose="020B0604020202020204" pitchFamily="34" charset="0"/>
                        <a:buChar char="•"/>
                      </a:pPr>
                      <a:r>
                        <a:rPr lang="en-US" dirty="0"/>
                        <a:t>Begins seeing self as less of a student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Begins to take challenges independently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Increased</a:t>
                      </a:r>
                      <a:r>
                        <a:rPr lang="en-US" baseline="0" dirty="0"/>
                        <a:t> confidence and comfort making decisions</a:t>
                      </a:r>
                      <a:endParaRPr lang="en-US" dirty="0"/>
                    </a:p>
                  </a:txBody>
                  <a:tcPr/>
                </a:tc>
                <a:tc>
                  <a:txBody>
                    <a:bodyPr/>
                    <a:lstStyle/>
                    <a:p>
                      <a:pPr marL="285750" indent="-285750">
                        <a:buFont typeface="Arial" panose="020B0604020202020204" pitchFamily="34" charset="0"/>
                        <a:buChar char="•"/>
                      </a:pPr>
                      <a:r>
                        <a:rPr lang="en-US" dirty="0"/>
                        <a:t>Acknowledge growth to increase confidence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Begin to treat student as professional</a:t>
                      </a:r>
                      <a:r>
                        <a:rPr lang="en-US" baseline="0" dirty="0"/>
                        <a:t> colleague</a:t>
                      </a:r>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baseline="0" dirty="0"/>
                        <a:t>Allow student room to apply decision making skills while providing guidance and support as needed</a:t>
                      </a:r>
                    </a:p>
                  </a:txBody>
                  <a:tcPr/>
                </a:tc>
                <a:extLst>
                  <a:ext uri="{0D108BD9-81ED-4DB2-BD59-A6C34878D82A}">
                    <a16:rowId xmlns:a16="http://schemas.microsoft.com/office/drawing/2014/main" val="683454813"/>
                  </a:ext>
                </a:extLst>
              </a:tr>
            </a:tbl>
          </a:graphicData>
        </a:graphic>
      </p:graphicFrame>
    </p:spTree>
    <p:extLst>
      <p:ext uri="{BB962C8B-B14F-4D97-AF65-F5344CB8AC3E}">
        <p14:creationId xmlns:p14="http://schemas.microsoft.com/office/powerpoint/2010/main" val="176509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92172461"/>
              </p:ext>
            </p:extLst>
          </p:nvPr>
        </p:nvGraphicFramePr>
        <p:xfrm>
          <a:off x="349623" y="649121"/>
          <a:ext cx="8444754" cy="5843396"/>
        </p:xfrm>
        <a:graphic>
          <a:graphicData uri="http://schemas.openxmlformats.org/drawingml/2006/table">
            <a:tbl>
              <a:tblPr firstRow="1" bandRow="1">
                <a:tableStyleId>{F5AB1C69-6EDB-4FF4-983F-18BD219EF322}</a:tableStyleId>
              </a:tblPr>
              <a:tblGrid>
                <a:gridCol w="1592133">
                  <a:extLst>
                    <a:ext uri="{9D8B030D-6E8A-4147-A177-3AD203B41FA5}">
                      <a16:colId xmlns:a16="http://schemas.microsoft.com/office/drawing/2014/main" val="2704738763"/>
                    </a:ext>
                  </a:extLst>
                </a:gridCol>
                <a:gridCol w="3453205">
                  <a:extLst>
                    <a:ext uri="{9D8B030D-6E8A-4147-A177-3AD203B41FA5}">
                      <a16:colId xmlns:a16="http://schemas.microsoft.com/office/drawing/2014/main" val="1156632967"/>
                    </a:ext>
                  </a:extLst>
                </a:gridCol>
                <a:gridCol w="3399416">
                  <a:extLst>
                    <a:ext uri="{9D8B030D-6E8A-4147-A177-3AD203B41FA5}">
                      <a16:colId xmlns:a16="http://schemas.microsoft.com/office/drawing/2014/main" val="3838702385"/>
                    </a:ext>
                  </a:extLst>
                </a:gridCol>
              </a:tblGrid>
              <a:tr h="618570">
                <a:tc gridSpan="3">
                  <a:txBody>
                    <a:bodyPr/>
                    <a:lstStyle/>
                    <a:p>
                      <a:pPr algn="ctr"/>
                      <a:r>
                        <a:rPr lang="en-US" sz="3600" dirty="0"/>
                        <a:t>5 Developmental Stages of an Internship</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723093428"/>
                  </a:ext>
                </a:extLst>
              </a:tr>
              <a:tr h="448436">
                <a:tc>
                  <a:txBody>
                    <a:bodyPr/>
                    <a:lstStyle/>
                    <a:p>
                      <a:pPr algn="ctr"/>
                      <a:r>
                        <a:rPr lang="en-US" dirty="0"/>
                        <a:t>Stages</a:t>
                      </a:r>
                    </a:p>
                  </a:txBody>
                  <a:tcPr>
                    <a:solidFill>
                      <a:schemeClr val="accent3">
                        <a:lumMod val="60000"/>
                        <a:lumOff val="40000"/>
                      </a:schemeClr>
                    </a:solidFill>
                  </a:tcPr>
                </a:tc>
                <a:tc>
                  <a:txBody>
                    <a:bodyPr/>
                    <a:lstStyle/>
                    <a:p>
                      <a:pPr algn="ctr"/>
                      <a:r>
                        <a:rPr lang="en-US" dirty="0"/>
                        <a:t>Description</a:t>
                      </a:r>
                    </a:p>
                  </a:txBody>
                  <a:tcPr/>
                </a:tc>
                <a:tc>
                  <a:txBody>
                    <a:bodyPr/>
                    <a:lstStyle/>
                    <a:p>
                      <a:pPr algn="ctr"/>
                      <a:r>
                        <a:rPr lang="en-US" dirty="0"/>
                        <a:t>Field Instructor Role</a:t>
                      </a:r>
                    </a:p>
                  </a:txBody>
                  <a:tcPr/>
                </a:tc>
                <a:extLst>
                  <a:ext uri="{0D108BD9-81ED-4DB2-BD59-A6C34878D82A}">
                    <a16:rowId xmlns:a16="http://schemas.microsoft.com/office/drawing/2014/main" val="3895061477"/>
                  </a:ext>
                </a:extLst>
              </a:tr>
              <a:tr h="4570002">
                <a:tc>
                  <a:txBody>
                    <a:bodyPr/>
                    <a:lstStyle/>
                    <a:p>
                      <a:r>
                        <a:rPr lang="en-US" dirty="0"/>
                        <a:t>5. Culmination</a:t>
                      </a:r>
                    </a:p>
                  </a:txBody>
                  <a:tcPr>
                    <a:solidFill>
                      <a:schemeClr val="accent3">
                        <a:lumMod val="60000"/>
                        <a:lumOff val="40000"/>
                      </a:schemeClr>
                    </a:solidFill>
                  </a:tcPr>
                </a:tc>
                <a:tc>
                  <a:txBody>
                    <a:bodyPr/>
                    <a:lstStyle/>
                    <a:p>
                      <a:r>
                        <a:rPr lang="en-US" dirty="0"/>
                        <a:t>Occurs as the field placement</a:t>
                      </a:r>
                      <a:r>
                        <a:rPr lang="en-US" baseline="0" dirty="0"/>
                        <a:t> is nearing the end:</a:t>
                      </a:r>
                    </a:p>
                    <a:p>
                      <a:endParaRPr lang="en-US" baseline="0" dirty="0"/>
                    </a:p>
                    <a:p>
                      <a:pPr marL="285750" indent="-285750">
                        <a:buFont typeface="Arial" panose="020B0604020202020204" pitchFamily="34" charset="0"/>
                        <a:buChar char="•"/>
                      </a:pPr>
                      <a:r>
                        <a:rPr lang="en-US" baseline="0" dirty="0"/>
                        <a:t>Termination/transition with clients begins</a:t>
                      </a:r>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baseline="0" dirty="0"/>
                        <a:t>Begin to think about “what is next”</a:t>
                      </a:r>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baseline="0" dirty="0"/>
                        <a:t>May have fear, anxiety, or sadness over things not yet accomplished</a:t>
                      </a:r>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baseline="0" dirty="0"/>
                        <a:t>Sadness about leaving the agency</a:t>
                      </a:r>
                      <a:endParaRPr lang="en-US" dirty="0"/>
                    </a:p>
                  </a:txBody>
                  <a:tcPr/>
                </a:tc>
                <a:tc>
                  <a:txBody>
                    <a:bodyPr/>
                    <a:lstStyle/>
                    <a:p>
                      <a:pPr marL="285750" indent="-285750">
                        <a:buFont typeface="Arial" panose="020B0604020202020204" pitchFamily="34" charset="0"/>
                        <a:buChar char="•"/>
                      </a:pPr>
                      <a:r>
                        <a:rPr lang="en-US" dirty="0"/>
                        <a:t>Make plans for termination of clients/systems with the student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Help student understand the implications</a:t>
                      </a:r>
                      <a:r>
                        <a:rPr lang="en-US" baseline="0" dirty="0"/>
                        <a:t> of termination as the client and as a professional SW</a:t>
                      </a:r>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baseline="0" dirty="0"/>
                        <a:t>Offer to assist student with networking</a:t>
                      </a:r>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baseline="0" dirty="0"/>
                        <a:t>Review LET activities and evaluate progress together</a:t>
                      </a:r>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baseline="0" dirty="0"/>
                        <a:t>Plan a goodbye activity with student/staff</a:t>
                      </a:r>
                      <a:endParaRPr lang="en-US" dirty="0"/>
                    </a:p>
                  </a:txBody>
                  <a:tcPr/>
                </a:tc>
                <a:extLst>
                  <a:ext uri="{0D108BD9-81ED-4DB2-BD59-A6C34878D82A}">
                    <a16:rowId xmlns:a16="http://schemas.microsoft.com/office/drawing/2014/main" val="3328896921"/>
                  </a:ext>
                </a:extLst>
              </a:tr>
            </a:tbl>
          </a:graphicData>
        </a:graphic>
      </p:graphicFrame>
    </p:spTree>
    <p:extLst>
      <p:ext uri="{BB962C8B-B14F-4D97-AF65-F5344CB8AC3E}">
        <p14:creationId xmlns:p14="http://schemas.microsoft.com/office/powerpoint/2010/main" val="600662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Integrating Course Content in Field</a:t>
            </a:r>
          </a:p>
        </p:txBody>
      </p:sp>
      <p:sp>
        <p:nvSpPr>
          <p:cNvPr id="3" name="Subtitle 2"/>
          <p:cNvSpPr>
            <a:spLocks noGrp="1"/>
          </p:cNvSpPr>
          <p:nvPr>
            <p:ph type="subTitle" idx="1"/>
          </p:nvPr>
        </p:nvSpPr>
        <p:spPr/>
        <p:txBody>
          <a:bodyPr/>
          <a:lstStyle/>
          <a:p>
            <a:r>
              <a:rPr lang="en-US" dirty="0"/>
              <a:t>Shifting from </a:t>
            </a:r>
            <a:r>
              <a:rPr lang="en-US" b="1" i="1" dirty="0"/>
              <a:t>acquisition </a:t>
            </a:r>
            <a:r>
              <a:rPr lang="en-US" dirty="0"/>
              <a:t>of knowledge to </a:t>
            </a:r>
            <a:r>
              <a:rPr lang="en-US" i="1" u="sng" dirty="0"/>
              <a:t>application</a:t>
            </a:r>
            <a:r>
              <a:rPr lang="en-US" dirty="0"/>
              <a:t> of knowledge</a:t>
            </a:r>
          </a:p>
        </p:txBody>
      </p:sp>
    </p:spTree>
    <p:extLst>
      <p:ext uri="{BB962C8B-B14F-4D97-AF65-F5344CB8AC3E}">
        <p14:creationId xmlns:p14="http://schemas.microsoft.com/office/powerpoint/2010/main" val="2598527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Integrating Course Content in Field</a:t>
            </a:r>
          </a:p>
        </p:txBody>
      </p:sp>
      <p:sp>
        <p:nvSpPr>
          <p:cNvPr id="3" name="Content Placeholder 2"/>
          <p:cNvSpPr>
            <a:spLocks noGrp="1"/>
          </p:cNvSpPr>
          <p:nvPr>
            <p:ph idx="1"/>
          </p:nvPr>
        </p:nvSpPr>
        <p:spPr/>
        <p:txBody>
          <a:bodyPr>
            <a:normAutofit fontScale="85000" lnSpcReduction="20000"/>
          </a:bodyPr>
          <a:lstStyle/>
          <a:p>
            <a:r>
              <a:rPr lang="en-US" i="1" dirty="0"/>
              <a:t>Students often don’t critically analyze their action.  When one task is completed, they move on to the next task.  They must be prompted to make the connections between the tasks, and the reasons behind the tasks.  The process of making connections is the process of integrating theory and practice. It is the role of the field instructor to assist the student in making these connections.  For every client interaction, students should be given opportunities to understand the social work skills that were necessary during the interaction, the social work knowledge that informed these actions, and the social work values that influenced the interactions. </a:t>
            </a:r>
            <a:r>
              <a:rPr lang="en-US" dirty="0"/>
              <a:t>(CSWE, 2003)</a:t>
            </a:r>
            <a:endParaRPr lang="en-US" i="1" dirty="0"/>
          </a:p>
        </p:txBody>
      </p:sp>
    </p:spTree>
    <p:extLst>
      <p:ext uri="{BB962C8B-B14F-4D97-AF65-F5344CB8AC3E}">
        <p14:creationId xmlns:p14="http://schemas.microsoft.com/office/powerpoint/2010/main" val="4240115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Objectives</a:t>
            </a:r>
          </a:p>
        </p:txBody>
      </p:sp>
      <p:sp>
        <p:nvSpPr>
          <p:cNvPr id="3" name="Content Placeholder 2"/>
          <p:cNvSpPr>
            <a:spLocks noGrp="1"/>
          </p:cNvSpPr>
          <p:nvPr>
            <p:ph idx="1"/>
          </p:nvPr>
        </p:nvSpPr>
        <p:spPr/>
        <p:txBody>
          <a:bodyPr>
            <a:normAutofit fontScale="85000" lnSpcReduction="10000"/>
          </a:bodyPr>
          <a:lstStyle/>
          <a:p>
            <a:r>
              <a:rPr lang="en-US" dirty="0"/>
              <a:t>Understand roles &amp; responsibilities for stakeholders in field education</a:t>
            </a:r>
          </a:p>
          <a:p>
            <a:r>
              <a:rPr lang="en-US" dirty="0"/>
              <a:t>Identify 3-5 ways to orient student to organization</a:t>
            </a:r>
          </a:p>
          <a:p>
            <a:r>
              <a:rPr lang="en-US" dirty="0"/>
              <a:t>Identify developmental stages of internship experience</a:t>
            </a:r>
          </a:p>
          <a:p>
            <a:r>
              <a:rPr lang="en-US" dirty="0"/>
              <a:t>Identify at least 2 ways to help students integrate theory into practice</a:t>
            </a:r>
          </a:p>
          <a:p>
            <a:r>
              <a:rPr lang="en-US" dirty="0"/>
              <a:t>Develop skills to respond to challenging student situations</a:t>
            </a:r>
          </a:p>
          <a:p>
            <a:r>
              <a:rPr lang="en-US" dirty="0"/>
              <a:t>Know the paperwork requirements (</a:t>
            </a:r>
            <a:r>
              <a:rPr lang="en-US"/>
              <a:t>Learning and Evaluation </a:t>
            </a:r>
            <a:r>
              <a:rPr lang="en-US" dirty="0"/>
              <a:t>Tool (LET), process recording)</a:t>
            </a:r>
          </a:p>
          <a:p>
            <a:endParaRPr lang="en-US" dirty="0"/>
          </a:p>
          <a:p>
            <a:endParaRPr lang="en-US" dirty="0"/>
          </a:p>
        </p:txBody>
      </p:sp>
    </p:spTree>
    <p:extLst>
      <p:ext uri="{BB962C8B-B14F-4D97-AF65-F5344CB8AC3E}">
        <p14:creationId xmlns:p14="http://schemas.microsoft.com/office/powerpoint/2010/main" val="564977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oom’s Taxonomy Verbs – Free Classroom Chart - Fractu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638" y="912172"/>
            <a:ext cx="8769444" cy="5258241"/>
          </a:xfrm>
          <a:prstGeom prst="rect">
            <a:avLst/>
          </a:prstGeom>
        </p:spPr>
      </p:pic>
    </p:spTree>
    <p:extLst>
      <p:ext uri="{BB962C8B-B14F-4D97-AF65-F5344CB8AC3E}">
        <p14:creationId xmlns:p14="http://schemas.microsoft.com/office/powerpoint/2010/main" val="735689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a:t>Integrating Course Content in Field</a:t>
            </a:r>
            <a:br>
              <a:rPr lang="en-US" dirty="0"/>
            </a:br>
            <a:r>
              <a:rPr lang="en-US" sz="3100" dirty="0"/>
              <a:t>Examples of Knowledge, Values, and Skills</a:t>
            </a:r>
            <a:endParaRPr lang="en-US" dirty="0"/>
          </a:p>
        </p:txBody>
      </p:sp>
      <p:sp>
        <p:nvSpPr>
          <p:cNvPr id="3" name="Content Placeholder 2"/>
          <p:cNvSpPr>
            <a:spLocks noGrp="1"/>
          </p:cNvSpPr>
          <p:nvPr>
            <p:ph sz="half" idx="1"/>
          </p:nvPr>
        </p:nvSpPr>
        <p:spPr>
          <a:xfrm>
            <a:off x="457200" y="1600200"/>
            <a:ext cx="4038600" cy="4832873"/>
          </a:xfrm>
        </p:spPr>
        <p:txBody>
          <a:bodyPr>
            <a:normAutofit fontScale="62500" lnSpcReduction="20000"/>
          </a:bodyPr>
          <a:lstStyle/>
          <a:p>
            <a:r>
              <a:rPr lang="en-US" b="1" dirty="0"/>
              <a:t>Social Work Knowledge</a:t>
            </a:r>
          </a:p>
          <a:p>
            <a:pPr lvl="1"/>
            <a:r>
              <a:rPr lang="en-US" dirty="0"/>
              <a:t>Diversity</a:t>
            </a:r>
          </a:p>
          <a:p>
            <a:pPr lvl="1"/>
            <a:r>
              <a:rPr lang="en-US" dirty="0"/>
              <a:t>At Risk Populations/Social and Economic Justice</a:t>
            </a:r>
          </a:p>
          <a:p>
            <a:pPr lvl="1"/>
            <a:r>
              <a:rPr lang="en-US" dirty="0"/>
              <a:t>Human Behavior/Social Environment</a:t>
            </a:r>
          </a:p>
          <a:p>
            <a:pPr lvl="1"/>
            <a:r>
              <a:rPr lang="en-US" dirty="0"/>
              <a:t>Research</a:t>
            </a:r>
          </a:p>
          <a:p>
            <a:pPr marL="457200" lvl="1" indent="0">
              <a:buNone/>
            </a:pPr>
            <a:endParaRPr lang="en-US" dirty="0"/>
          </a:p>
          <a:p>
            <a:pPr marL="457200" lvl="1" indent="0">
              <a:buNone/>
            </a:pPr>
            <a:endParaRPr lang="en-US" dirty="0"/>
          </a:p>
          <a:p>
            <a:r>
              <a:rPr lang="en-US" b="1" dirty="0"/>
              <a:t>Social Work Values</a:t>
            </a:r>
          </a:p>
          <a:p>
            <a:pPr lvl="1"/>
            <a:r>
              <a:rPr lang="en-US" dirty="0"/>
              <a:t>Service</a:t>
            </a:r>
          </a:p>
          <a:p>
            <a:pPr lvl="1"/>
            <a:r>
              <a:rPr lang="en-US" dirty="0"/>
              <a:t>Social Justice</a:t>
            </a:r>
          </a:p>
          <a:p>
            <a:pPr lvl="1"/>
            <a:r>
              <a:rPr lang="en-US" dirty="0"/>
              <a:t>Dignity and Worth of the Person</a:t>
            </a:r>
          </a:p>
          <a:p>
            <a:pPr lvl="1"/>
            <a:r>
              <a:rPr lang="en-US" dirty="0"/>
              <a:t>Importance of Human Relationships</a:t>
            </a:r>
          </a:p>
          <a:p>
            <a:pPr lvl="1"/>
            <a:r>
              <a:rPr lang="en-US" dirty="0"/>
              <a:t>Integrity</a:t>
            </a:r>
          </a:p>
          <a:p>
            <a:pPr lvl="1"/>
            <a:r>
              <a:rPr lang="en-US" dirty="0"/>
              <a:t>Competence</a:t>
            </a:r>
          </a:p>
        </p:txBody>
      </p:sp>
      <p:sp>
        <p:nvSpPr>
          <p:cNvPr id="4" name="Content Placeholder 3"/>
          <p:cNvSpPr>
            <a:spLocks noGrp="1"/>
          </p:cNvSpPr>
          <p:nvPr>
            <p:ph sz="half" idx="2"/>
          </p:nvPr>
        </p:nvSpPr>
        <p:spPr>
          <a:xfrm>
            <a:off x="4648200" y="1600200"/>
            <a:ext cx="4038600" cy="4832873"/>
          </a:xfrm>
        </p:spPr>
        <p:txBody>
          <a:bodyPr>
            <a:normAutofit fontScale="62500" lnSpcReduction="20000"/>
          </a:bodyPr>
          <a:lstStyle/>
          <a:p>
            <a:r>
              <a:rPr lang="en-US" b="1" dirty="0"/>
              <a:t>Social Work Skills</a:t>
            </a:r>
          </a:p>
          <a:p>
            <a:pPr lvl="1"/>
            <a:r>
              <a:rPr lang="en-US" dirty="0"/>
              <a:t>Attending</a:t>
            </a:r>
          </a:p>
          <a:p>
            <a:pPr lvl="1"/>
            <a:r>
              <a:rPr lang="en-US" dirty="0"/>
              <a:t>Building Rapport</a:t>
            </a:r>
          </a:p>
          <a:p>
            <a:pPr lvl="1"/>
            <a:r>
              <a:rPr lang="en-US" dirty="0"/>
              <a:t>Clarifying</a:t>
            </a:r>
          </a:p>
          <a:p>
            <a:pPr lvl="1"/>
            <a:r>
              <a:rPr lang="en-US" dirty="0"/>
              <a:t>Paraphrasing</a:t>
            </a:r>
          </a:p>
          <a:p>
            <a:pPr lvl="1"/>
            <a:r>
              <a:rPr lang="en-US" dirty="0"/>
              <a:t>Reflecting Feelings</a:t>
            </a:r>
          </a:p>
          <a:p>
            <a:pPr lvl="1"/>
            <a:r>
              <a:rPr lang="en-US" dirty="0"/>
              <a:t>Summarizing</a:t>
            </a:r>
          </a:p>
          <a:p>
            <a:pPr lvl="1"/>
            <a:r>
              <a:rPr lang="en-US" dirty="0"/>
              <a:t>Stating Where the Client Is</a:t>
            </a:r>
          </a:p>
          <a:p>
            <a:pPr lvl="1"/>
            <a:r>
              <a:rPr lang="en-US" dirty="0"/>
              <a:t>Probing</a:t>
            </a:r>
          </a:p>
          <a:p>
            <a:pPr lvl="1"/>
            <a:r>
              <a:rPr lang="en-US" dirty="0"/>
              <a:t>Focusing</a:t>
            </a:r>
          </a:p>
          <a:p>
            <a:pPr lvl="1"/>
            <a:r>
              <a:rPr lang="en-US" dirty="0"/>
              <a:t>Verbal Following</a:t>
            </a:r>
          </a:p>
          <a:p>
            <a:pPr lvl="1"/>
            <a:r>
              <a:rPr lang="en-US" dirty="0"/>
              <a:t>Empathic Communication</a:t>
            </a:r>
          </a:p>
          <a:p>
            <a:pPr lvl="1"/>
            <a:r>
              <a:rPr lang="en-US" dirty="0"/>
              <a:t>Confrontation</a:t>
            </a:r>
          </a:p>
          <a:p>
            <a:pPr lvl="1"/>
            <a:r>
              <a:rPr lang="en-US" dirty="0"/>
              <a:t>Establishing Goals</a:t>
            </a:r>
          </a:p>
          <a:p>
            <a:pPr lvl="1"/>
            <a:r>
              <a:rPr lang="en-US" dirty="0"/>
              <a:t>Identifying Tasks</a:t>
            </a:r>
          </a:p>
          <a:p>
            <a:pPr lvl="1"/>
            <a:r>
              <a:rPr lang="en-US" dirty="0"/>
              <a:t>Contracting</a:t>
            </a:r>
          </a:p>
          <a:p>
            <a:pPr lvl="1"/>
            <a:r>
              <a:rPr lang="en-US" dirty="0"/>
              <a:t>Educating</a:t>
            </a:r>
          </a:p>
          <a:p>
            <a:pPr lvl="1"/>
            <a:r>
              <a:rPr lang="en-US" dirty="0"/>
              <a:t>Reframing</a:t>
            </a:r>
          </a:p>
          <a:p>
            <a:pPr lvl="1"/>
            <a:r>
              <a:rPr lang="en-US" dirty="0"/>
              <a:t>Reviewing and Evaluating</a:t>
            </a:r>
          </a:p>
          <a:p>
            <a:pPr lvl="1"/>
            <a:r>
              <a:rPr lang="en-US" dirty="0"/>
              <a:t>Termination</a:t>
            </a:r>
          </a:p>
        </p:txBody>
      </p:sp>
    </p:spTree>
    <p:extLst>
      <p:ext uri="{BB962C8B-B14F-4D97-AF65-F5344CB8AC3E}">
        <p14:creationId xmlns:p14="http://schemas.microsoft.com/office/powerpoint/2010/main" val="2409490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Integrating Course Content in Field</a:t>
            </a:r>
          </a:p>
        </p:txBody>
      </p:sp>
      <p:sp>
        <p:nvSpPr>
          <p:cNvPr id="6" name="Content Placeholder 5"/>
          <p:cNvSpPr>
            <a:spLocks noGrp="1"/>
          </p:cNvSpPr>
          <p:nvPr>
            <p:ph idx="1"/>
          </p:nvPr>
        </p:nvSpPr>
        <p:spPr/>
        <p:txBody>
          <a:bodyPr>
            <a:normAutofit/>
          </a:bodyPr>
          <a:lstStyle/>
          <a:p>
            <a:pPr marL="0" indent="0">
              <a:buNone/>
            </a:pPr>
            <a:r>
              <a:rPr lang="en-US" dirty="0"/>
              <a:t>Questions to help students process their work:</a:t>
            </a:r>
          </a:p>
          <a:p>
            <a:r>
              <a:rPr lang="en-US" dirty="0"/>
              <a:t>What was the purpose of the work?</a:t>
            </a:r>
          </a:p>
          <a:p>
            <a:r>
              <a:rPr lang="en-US" dirty="0"/>
              <a:t>What were the knowledge, values skills used in the situation?</a:t>
            </a:r>
          </a:p>
          <a:p>
            <a:r>
              <a:rPr lang="en-US" dirty="0"/>
              <a:t>How were these elements used and why were they necessary for effective practice?</a:t>
            </a:r>
          </a:p>
          <a:p>
            <a:pPr marL="0" indent="0">
              <a:buNone/>
            </a:pPr>
            <a:r>
              <a:rPr lang="en-US" dirty="0"/>
              <a:t>*</a:t>
            </a:r>
            <a:r>
              <a:rPr lang="en-US" i="1" dirty="0"/>
              <a:t>Please also see supervision agenda template in Sonia</a:t>
            </a:r>
            <a:endParaRPr lang="en-US" dirty="0"/>
          </a:p>
        </p:txBody>
      </p:sp>
    </p:spTree>
    <p:extLst>
      <p:ext uri="{BB962C8B-B14F-4D97-AF65-F5344CB8AC3E}">
        <p14:creationId xmlns:p14="http://schemas.microsoft.com/office/powerpoint/2010/main" val="891576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ell phone&#10;&#10;Description automatically generated">
            <a:extLst>
              <a:ext uri="{FF2B5EF4-FFF2-40B4-BE49-F238E27FC236}">
                <a16:creationId xmlns:a16="http://schemas.microsoft.com/office/drawing/2014/main" id="{4EB64C7C-B8A2-0B4A-A7AC-B3E13BBCF6B8}"/>
              </a:ext>
            </a:extLst>
          </p:cNvPr>
          <p:cNvPicPr>
            <a:picLocks noChangeAspect="1"/>
          </p:cNvPicPr>
          <p:nvPr/>
        </p:nvPicPr>
        <p:blipFill>
          <a:blip r:embed="rId3"/>
          <a:stretch>
            <a:fillRect/>
          </a:stretch>
        </p:blipFill>
        <p:spPr>
          <a:xfrm>
            <a:off x="1434630" y="581025"/>
            <a:ext cx="5797661" cy="6010276"/>
          </a:xfrm>
          <a:prstGeom prst="rect">
            <a:avLst/>
          </a:prstGeom>
        </p:spPr>
      </p:pic>
    </p:spTree>
    <p:extLst>
      <p:ext uri="{BB962C8B-B14F-4D97-AF65-F5344CB8AC3E}">
        <p14:creationId xmlns:p14="http://schemas.microsoft.com/office/powerpoint/2010/main" val="3262386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Paperwork</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11820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726"/>
            <a:ext cx="8229600" cy="724911"/>
          </a:xfrm>
        </p:spPr>
        <p:txBody>
          <a:bodyPr>
            <a:normAutofit fontScale="90000"/>
          </a:bodyPr>
          <a:lstStyle/>
          <a:p>
            <a:r>
              <a:rPr lang="en-US" dirty="0"/>
              <a:t>Process Recording</a:t>
            </a:r>
          </a:p>
        </p:txBody>
      </p:sp>
      <p:sp>
        <p:nvSpPr>
          <p:cNvPr id="3" name="Content Placeholder 2"/>
          <p:cNvSpPr>
            <a:spLocks noGrp="1"/>
          </p:cNvSpPr>
          <p:nvPr>
            <p:ph idx="1"/>
          </p:nvPr>
        </p:nvSpPr>
        <p:spPr>
          <a:xfrm>
            <a:off x="457200" y="1417638"/>
            <a:ext cx="8229600" cy="4877284"/>
          </a:xfrm>
        </p:spPr>
        <p:txBody>
          <a:bodyPr>
            <a:normAutofit fontScale="85000" lnSpcReduction="10000"/>
          </a:bodyPr>
          <a:lstStyle/>
          <a:p>
            <a:r>
              <a:rPr lang="en-US" dirty="0"/>
              <a:t>Required 1x/semester of all students</a:t>
            </a:r>
          </a:p>
          <a:p>
            <a:r>
              <a:rPr lang="en-US" dirty="0"/>
              <a:t>Gain insight into what occurred with a client or system</a:t>
            </a:r>
          </a:p>
          <a:p>
            <a:r>
              <a:rPr lang="en-US" dirty="0"/>
              <a:t>Used to establish</a:t>
            </a:r>
          </a:p>
          <a:p>
            <a:pPr lvl="1"/>
            <a:r>
              <a:rPr lang="en-US" dirty="0"/>
              <a:t>Learning needs</a:t>
            </a:r>
          </a:p>
          <a:p>
            <a:pPr lvl="1"/>
            <a:r>
              <a:rPr lang="en-US" dirty="0"/>
              <a:t>Knowledge gaps</a:t>
            </a:r>
          </a:p>
          <a:p>
            <a:pPr lvl="1"/>
            <a:r>
              <a:rPr lang="en-US" dirty="0"/>
              <a:t>Ability to address issues which may influence clinical or organizational decisions</a:t>
            </a:r>
          </a:p>
          <a:p>
            <a:pPr lvl="1"/>
            <a:r>
              <a:rPr lang="en-US" dirty="0"/>
              <a:t>Ability to work with individuals, teams, groups, etc.</a:t>
            </a:r>
          </a:p>
          <a:p>
            <a:pPr lvl="1"/>
            <a:r>
              <a:rPr lang="en-US" dirty="0"/>
              <a:t>Knowledge of social work values, ethics, and human variability</a:t>
            </a:r>
          </a:p>
          <a:p>
            <a:pPr lvl="1"/>
            <a:r>
              <a:rPr lang="en-US" dirty="0">
                <a:hlinkClick r:id="rId3"/>
              </a:rPr>
              <a:t>https://socialwork.msu.edu/programs/Field-Education/Documents/Process-Recording-Guidelines.pdf</a:t>
            </a:r>
            <a:r>
              <a:rPr lang="en-US" dirty="0"/>
              <a:t> </a:t>
            </a:r>
          </a:p>
        </p:txBody>
      </p:sp>
    </p:spTree>
    <p:extLst>
      <p:ext uri="{BB962C8B-B14F-4D97-AF65-F5344CB8AC3E}">
        <p14:creationId xmlns:p14="http://schemas.microsoft.com/office/powerpoint/2010/main" val="3976958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748144"/>
            <a:ext cx="8229600" cy="669493"/>
          </a:xfrm>
        </p:spPr>
        <p:txBody>
          <a:bodyPr>
            <a:normAutofit fontScale="90000"/>
          </a:bodyPr>
          <a:lstStyle/>
          <a:p>
            <a:pPr eaLnBrk="1" hangingPunct="1"/>
            <a:r>
              <a:rPr lang="en-US" dirty="0"/>
              <a:t>Learning &amp; Evaluation Tool (LET)</a:t>
            </a:r>
          </a:p>
        </p:txBody>
      </p:sp>
      <p:sp>
        <p:nvSpPr>
          <p:cNvPr id="37891" name="Content Placeholder 2"/>
          <p:cNvSpPr>
            <a:spLocks noGrp="1"/>
          </p:cNvSpPr>
          <p:nvPr>
            <p:ph idx="1"/>
          </p:nvPr>
        </p:nvSpPr>
        <p:spPr/>
        <p:txBody>
          <a:bodyPr>
            <a:normAutofit fontScale="92500" lnSpcReduction="10000"/>
          </a:bodyPr>
          <a:lstStyle/>
          <a:p>
            <a:pPr eaLnBrk="1" hangingPunct="1">
              <a:defRPr/>
            </a:pPr>
            <a:r>
              <a:rPr lang="en-US" dirty="0"/>
              <a:t>1 tool completed in 2 parts</a:t>
            </a:r>
          </a:p>
          <a:p>
            <a:pPr lvl="1">
              <a:defRPr/>
            </a:pPr>
            <a:r>
              <a:rPr lang="en-US" dirty="0"/>
              <a:t>Student responsibility to initiate beginning of semester</a:t>
            </a:r>
          </a:p>
          <a:p>
            <a:pPr lvl="1">
              <a:defRPr/>
            </a:pPr>
            <a:r>
              <a:rPr lang="en-US" dirty="0"/>
              <a:t>FI responsibility to complete at end of semester</a:t>
            </a:r>
          </a:p>
          <a:p>
            <a:pPr eaLnBrk="1" hangingPunct="1">
              <a:defRPr/>
            </a:pPr>
            <a:r>
              <a:rPr lang="en-US" dirty="0"/>
              <a:t>Activities must be </a:t>
            </a:r>
          </a:p>
          <a:p>
            <a:pPr lvl="1">
              <a:defRPr/>
            </a:pPr>
            <a:r>
              <a:rPr lang="en-US" b="1" i="1" u="sng" dirty="0"/>
              <a:t>S</a:t>
            </a:r>
            <a:r>
              <a:rPr lang="en-US" dirty="0"/>
              <a:t>pecific</a:t>
            </a:r>
          </a:p>
          <a:p>
            <a:pPr lvl="1">
              <a:defRPr/>
            </a:pPr>
            <a:r>
              <a:rPr lang="en-US" b="1" i="1" u="sng" dirty="0"/>
              <a:t>M</a:t>
            </a:r>
            <a:r>
              <a:rPr lang="en-US" dirty="0"/>
              <a:t>easurable</a:t>
            </a:r>
          </a:p>
          <a:p>
            <a:pPr lvl="1">
              <a:defRPr/>
            </a:pPr>
            <a:r>
              <a:rPr lang="en-US" b="1" i="1" u="sng" dirty="0"/>
              <a:t>A</a:t>
            </a:r>
            <a:r>
              <a:rPr lang="en-US" dirty="0"/>
              <a:t>chievable</a:t>
            </a:r>
          </a:p>
          <a:p>
            <a:pPr lvl="1">
              <a:defRPr/>
            </a:pPr>
            <a:r>
              <a:rPr lang="en-US" b="1" i="1" u="sng" dirty="0"/>
              <a:t>R</a:t>
            </a:r>
            <a:r>
              <a:rPr lang="en-US" dirty="0"/>
              <a:t>ealistic</a:t>
            </a:r>
          </a:p>
          <a:p>
            <a:pPr lvl="1">
              <a:defRPr/>
            </a:pPr>
            <a:r>
              <a:rPr lang="en-US" b="1" i="1" u="sng" dirty="0"/>
              <a:t>T</a:t>
            </a:r>
            <a:r>
              <a:rPr lang="en-US" dirty="0"/>
              <a:t>ime-bound</a:t>
            </a:r>
            <a:endParaRPr lang="en-US" b="1" i="1" u="sng" dirty="0"/>
          </a:p>
        </p:txBody>
      </p:sp>
    </p:spTree>
    <p:extLst>
      <p:ext uri="{BB962C8B-B14F-4D97-AF65-F5344CB8AC3E}">
        <p14:creationId xmlns:p14="http://schemas.microsoft.com/office/powerpoint/2010/main" val="3946898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social media post&#10;&#10;Description automatically generated">
            <a:extLst>
              <a:ext uri="{FF2B5EF4-FFF2-40B4-BE49-F238E27FC236}">
                <a16:creationId xmlns:a16="http://schemas.microsoft.com/office/drawing/2014/main" id="{9100AEEC-6646-48F3-B8B8-A1719138E445}"/>
              </a:ext>
            </a:extLst>
          </p:cNvPr>
          <p:cNvPicPr>
            <a:picLocks noGrp="1" noChangeAspect="1"/>
          </p:cNvPicPr>
          <p:nvPr>
            <p:ph idx="1"/>
          </p:nvPr>
        </p:nvPicPr>
        <p:blipFill>
          <a:blip r:embed="rId3"/>
          <a:stretch>
            <a:fillRect/>
          </a:stretch>
        </p:blipFill>
        <p:spPr>
          <a:xfrm>
            <a:off x="457199" y="1100138"/>
            <a:ext cx="8315325" cy="5029199"/>
          </a:xfrm>
          <a:noFill/>
        </p:spPr>
      </p:pic>
    </p:spTree>
    <p:extLst>
      <p:ext uri="{BB962C8B-B14F-4D97-AF65-F5344CB8AC3E}">
        <p14:creationId xmlns:p14="http://schemas.microsoft.com/office/powerpoint/2010/main" val="1603986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social media post&#10;&#10;Description automatically generated">
            <a:extLst>
              <a:ext uri="{FF2B5EF4-FFF2-40B4-BE49-F238E27FC236}">
                <a16:creationId xmlns:a16="http://schemas.microsoft.com/office/drawing/2014/main" id="{9100AEEC-6646-48F3-B8B8-A1719138E445}"/>
              </a:ext>
            </a:extLst>
          </p:cNvPr>
          <p:cNvPicPr>
            <a:picLocks noGrp="1" noChangeAspect="1"/>
          </p:cNvPicPr>
          <p:nvPr>
            <p:ph idx="1"/>
          </p:nvPr>
        </p:nvPicPr>
        <p:blipFill>
          <a:blip r:embed="rId3"/>
          <a:stretch>
            <a:fillRect/>
          </a:stretch>
        </p:blipFill>
        <p:spPr>
          <a:xfrm>
            <a:off x="457199" y="1100138"/>
            <a:ext cx="8315325" cy="5029199"/>
          </a:xfrm>
          <a:noFill/>
        </p:spPr>
      </p:pic>
      <p:sp>
        <p:nvSpPr>
          <p:cNvPr id="2" name="Rectangle 1">
            <a:extLst>
              <a:ext uri="{FF2B5EF4-FFF2-40B4-BE49-F238E27FC236}">
                <a16:creationId xmlns:a16="http://schemas.microsoft.com/office/drawing/2014/main" id="{3C80A856-3F70-8D4C-90DC-C64BC8A5665D}"/>
              </a:ext>
            </a:extLst>
          </p:cNvPr>
          <p:cNvSpPr/>
          <p:nvPr/>
        </p:nvSpPr>
        <p:spPr>
          <a:xfrm>
            <a:off x="371476" y="1020417"/>
            <a:ext cx="8494228" cy="5108920"/>
          </a:xfrm>
          <a:prstGeom prst="rect">
            <a:avLst/>
          </a:prstGeom>
          <a:solidFill>
            <a:schemeClr val="tx1">
              <a:alpha val="3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Content Placeholder 6" descr="A screenshot of a social media post&#10;&#10;Description automatically generated">
            <a:extLst>
              <a:ext uri="{FF2B5EF4-FFF2-40B4-BE49-F238E27FC236}">
                <a16:creationId xmlns:a16="http://schemas.microsoft.com/office/drawing/2014/main" id="{CFCAE3F8-73C2-7845-BFEF-B4EA9A22B3EA}"/>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8200" b="92870" l="1831" r="20824">
                        <a14:foregroundMark x1="534" y1="7308" x2="6865" y2="7665"/>
                        <a14:foregroundMark x1="6865" y1="7665" x2="12586" y2="7130"/>
                        <a14:foregroundMark x1="12586" y1="7130" x2="18612" y2="7487"/>
                        <a14:foregroundMark x1="18612" y1="7487" x2="20290" y2="16756"/>
                        <a14:foregroundMark x1="20290" y1="16756" x2="19680" y2="58824"/>
                        <a14:foregroundMark x1="19680" y1="58824" x2="12891" y2="59002"/>
                        <a14:foregroundMark x1="12891" y1="59002" x2="1373" y2="52050"/>
                        <a14:foregroundMark x1="1373" y1="52050" x2="1373" y2="11408"/>
                        <a14:foregroundMark x1="1373" y1="11408" x2="7780" y2="9447"/>
                        <a14:foregroundMark x1="7780" y1="9447" x2="14035" y2="9804"/>
                        <a14:foregroundMark x1="14035" y1="9804" x2="7551" y2="14260"/>
                        <a14:foregroundMark x1="7551" y1="14260" x2="2593" y2="24064"/>
                        <a14:foregroundMark x1="2593" y1="24064" x2="2746" y2="40285"/>
                        <a14:foregroundMark x1="2746" y1="40285" x2="5111" y2="29590"/>
                        <a14:foregroundMark x1="5111" y1="29590" x2="6407" y2="47772"/>
                        <a14:foregroundMark x1="6407" y1="47772" x2="9077" y2="30303"/>
                        <a14:foregroundMark x1="9077" y1="30303" x2="10297" y2="61497"/>
                        <a14:foregroundMark x1="10297" y1="61497" x2="14569" y2="12121"/>
                        <a14:foregroundMark x1="14569" y1="12121" x2="15866" y2="48663"/>
                        <a14:foregroundMark x1="15866" y1="48663" x2="16705" y2="20143"/>
                        <a14:foregroundMark x1="16705" y1="20143" x2="17162" y2="52050"/>
                        <a14:foregroundMark x1="17162" y1="52050" x2="13272" y2="36007"/>
                        <a14:foregroundMark x1="13272" y1="36007" x2="9230" y2="51159"/>
                        <a14:foregroundMark x1="9230" y1="51159" x2="10831" y2="8021"/>
                        <a14:foregroundMark x1="10831" y1="8021" x2="8238" y2="48485"/>
                        <a14:foregroundMark x1="8238" y1="48485" x2="5111" y2="27629"/>
                        <a14:foregroundMark x1="5111" y1="27629" x2="4577" y2="56328"/>
                        <a14:foregroundMark x1="4577" y1="56328" x2="6331" y2="76292"/>
                        <a14:foregroundMark x1="6331" y1="76292" x2="3127" y2="57398"/>
                        <a14:foregroundMark x1="3127" y1="57398" x2="4500" y2="90553"/>
                        <a14:foregroundMark x1="4500" y1="90553" x2="16171" y2="94652"/>
                        <a14:foregroundMark x1="16171" y1="94652" x2="20748" y2="82531"/>
                        <a14:foregroundMark x1="20748" y1="82531" x2="21205" y2="69162"/>
                        <a14:foregroundMark x1="21205" y1="69162" x2="18002" y2="49198"/>
                        <a14:foregroundMark x1="18002" y1="49198" x2="17925" y2="79323"/>
                        <a14:foregroundMark x1="17925" y1="79323" x2="15942" y2="50446"/>
                        <a14:foregroundMark x1="15942" y1="50446" x2="13425" y2="71480"/>
                        <a14:foregroundMark x1="13425" y1="71480" x2="10984" y2="62210"/>
                        <a14:foregroundMark x1="10984" y1="62210" x2="7170" y2="86275"/>
                        <a14:foregroundMark x1="7170" y1="86275" x2="6484" y2="62032"/>
                        <a14:foregroundMark x1="6484" y1="62032" x2="3280" y2="90909"/>
                        <a14:foregroundMark x1="1068" y1="7130" x2="1526" y2="26916"/>
                        <a14:foregroundMark x1="1526" y1="26916" x2="2288" y2="15508"/>
                        <a14:foregroundMark x1="2288" y1="15508" x2="6102" y2="8200"/>
                        <a14:foregroundMark x1="6102" y1="8200" x2="12204" y2="7130"/>
                        <a14:foregroundMark x1="12204" y1="7130" x2="18307" y2="7665"/>
                        <a14:foregroundMark x1="18307" y1="7665" x2="20976" y2="16043"/>
                        <a14:foregroundMark x1="20976" y1="16043" x2="20137" y2="32442"/>
                        <a14:foregroundMark x1="6636" y1="11408" x2="6636" y2="11408"/>
                        <a14:foregroundMark x1="6636" y1="11408" x2="5645" y2="11408"/>
                        <a14:foregroundMark x1="3127" y1="8734" x2="15332" y2="8913"/>
                        <a14:foregroundMark x1="15332" y1="8913" x2="17010" y2="8200"/>
                        <a14:foregroundMark x1="534" y1="7843" x2="1831" y2="57219"/>
                        <a14:foregroundMark x1="1831" y1="57219" x2="1831" y2="57219"/>
                        <a14:foregroundMark x1="1220" y1="95187" x2="14340" y2="95365"/>
                        <a14:foregroundMark x1="14340" y1="95365" x2="19985" y2="92870"/>
                        <a14:foregroundMark x1="19985" y1="92870" x2="19985" y2="90196"/>
                      </a14:backgroundRemoval>
                    </a14:imgEffect>
                  </a14:imgLayer>
                </a14:imgProps>
              </a:ext>
            </a:extLst>
          </a:blip>
          <a:srcRect l="876" t="6320" r="78884" b="3561"/>
          <a:stretch/>
        </p:blipFill>
        <p:spPr>
          <a:xfrm>
            <a:off x="457199" y="1325217"/>
            <a:ext cx="1755498" cy="4804120"/>
          </a:xfrm>
          <a:prstGeom prst="rect">
            <a:avLst/>
          </a:prstGeom>
          <a:noFill/>
        </p:spPr>
      </p:pic>
      <p:pic>
        <p:nvPicPr>
          <p:cNvPr id="15" name="Content Placeholder 6" descr="A screenshot of a social media post&#10;&#10;Description automatically generated">
            <a:extLst>
              <a:ext uri="{FF2B5EF4-FFF2-40B4-BE49-F238E27FC236}">
                <a16:creationId xmlns:a16="http://schemas.microsoft.com/office/drawing/2014/main" id="{936F3F39-0291-2445-A10B-312DCDFA4E6E}"/>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6952" b="97861" l="89321" r="98856">
                        <a14:foregroundMark x1="90770" y1="7843" x2="94355" y2="16934"/>
                        <a14:foregroundMark x1="94355" y1="16934" x2="95042" y2="78966"/>
                        <a14:foregroundMark x1="95042" y1="78966" x2="92220" y2="92513"/>
                        <a14:foregroundMark x1="90160" y1="7308" x2="96949" y2="8378"/>
                        <a14:foregroundMark x1="96796" y1="80036" x2="96796" y2="89661"/>
                        <a14:foregroundMark x1="96796" y1="89661" x2="92220" y2="95900"/>
                        <a14:foregroundMark x1="92220" y1="95900" x2="97864" y2="98039"/>
                        <a14:foregroundMark x1="97864" y1="98039" x2="97483" y2="78966"/>
                        <a14:foregroundMark x1="98856" y1="10873" x2="93288" y2="6952"/>
                        <a14:foregroundMark x1="93288" y1="6952" x2="93288" y2="7130"/>
                        <a14:foregroundMark x1="89321" y1="7130" x2="89779" y2="42424"/>
                      </a14:backgroundRemoval>
                    </a14:imgEffect>
                  </a14:imgLayer>
                </a14:imgProps>
              </a:ext>
            </a:extLst>
          </a:blip>
          <a:srcRect l="89487" t="5793"/>
          <a:stretch/>
        </p:blipFill>
        <p:spPr>
          <a:xfrm>
            <a:off x="7898296" y="1325217"/>
            <a:ext cx="874228" cy="4804120"/>
          </a:xfrm>
          <a:prstGeom prst="rect">
            <a:avLst/>
          </a:prstGeom>
          <a:noFill/>
        </p:spPr>
      </p:pic>
    </p:spTree>
    <p:extLst>
      <p:ext uri="{BB962C8B-B14F-4D97-AF65-F5344CB8AC3E}">
        <p14:creationId xmlns:p14="http://schemas.microsoft.com/office/powerpoint/2010/main" val="1854020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social media post&#10;&#10;Description automatically generated">
            <a:extLst>
              <a:ext uri="{FF2B5EF4-FFF2-40B4-BE49-F238E27FC236}">
                <a16:creationId xmlns:a16="http://schemas.microsoft.com/office/drawing/2014/main" id="{9100AEEC-6646-48F3-B8B8-A1719138E445}"/>
              </a:ext>
            </a:extLst>
          </p:cNvPr>
          <p:cNvPicPr>
            <a:picLocks noGrp="1" noChangeAspect="1"/>
          </p:cNvPicPr>
          <p:nvPr>
            <p:ph idx="1"/>
          </p:nvPr>
        </p:nvPicPr>
        <p:blipFill>
          <a:blip r:embed="rId3"/>
          <a:stretch>
            <a:fillRect/>
          </a:stretch>
        </p:blipFill>
        <p:spPr>
          <a:xfrm>
            <a:off x="457199" y="1100138"/>
            <a:ext cx="8315325" cy="5029199"/>
          </a:xfrm>
          <a:noFill/>
        </p:spPr>
      </p:pic>
      <p:sp>
        <p:nvSpPr>
          <p:cNvPr id="2" name="Rectangle 1">
            <a:extLst>
              <a:ext uri="{FF2B5EF4-FFF2-40B4-BE49-F238E27FC236}">
                <a16:creationId xmlns:a16="http://schemas.microsoft.com/office/drawing/2014/main" id="{3C80A856-3F70-8D4C-90DC-C64BC8A5665D}"/>
              </a:ext>
            </a:extLst>
          </p:cNvPr>
          <p:cNvSpPr/>
          <p:nvPr/>
        </p:nvSpPr>
        <p:spPr>
          <a:xfrm>
            <a:off x="371476" y="1020417"/>
            <a:ext cx="8494228" cy="5108920"/>
          </a:xfrm>
          <a:prstGeom prst="rect">
            <a:avLst/>
          </a:prstGeom>
          <a:solidFill>
            <a:schemeClr val="tx1">
              <a:alpha val="3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Content Placeholder 6" descr="A screenshot of a social media post&#10;&#10;Description automatically generated">
            <a:extLst>
              <a:ext uri="{FF2B5EF4-FFF2-40B4-BE49-F238E27FC236}">
                <a16:creationId xmlns:a16="http://schemas.microsoft.com/office/drawing/2014/main" id="{24BDB3E3-8943-9B4A-9A16-790DE2C76C3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774" b="97861" l="21434" r="54615">
                        <a14:foregroundMark x1="29367" y1="24955" x2="29519" y2="59358"/>
                        <a14:foregroundMark x1="29519" y1="59358" x2="36384" y2="52050"/>
                        <a14:foregroundMark x1="36384" y1="52050" x2="43021" y2="21569"/>
                        <a14:foregroundMark x1="43021" y1="21569" x2="41724" y2="10517"/>
                        <a14:foregroundMark x1="41724" y1="10517" x2="37757" y2="17825"/>
                        <a14:foregroundMark x1="37757" y1="17825" x2="32799" y2="53654"/>
                        <a14:foregroundMark x1="32799" y1="53654" x2="33638" y2="68271"/>
                        <a14:foregroundMark x1="33638" y1="68271" x2="36766" y2="76114"/>
                        <a14:foregroundMark x1="22731" y1="9269" x2="34783" y2="9447"/>
                        <a14:foregroundMark x1="34783" y1="9447" x2="47979" y2="7308"/>
                        <a14:foregroundMark x1="47979" y1="7308" x2="53471" y2="11943"/>
                        <a14:foregroundMark x1="53471" y1="11943" x2="51411" y2="88057"/>
                        <a14:foregroundMark x1="51411" y1="88057" x2="39893" y2="94118"/>
                        <a14:foregroundMark x1="39893" y1="94118" x2="32037" y2="94652"/>
                        <a14:foregroundMark x1="32037" y1="94652" x2="26240" y2="91622"/>
                        <a14:foregroundMark x1="26240" y1="91622" x2="23188" y2="76292"/>
                        <a14:foregroundMark x1="23188" y1="76292" x2="23188" y2="34759"/>
                        <a14:foregroundMark x1="21739" y1="7665" x2="28986" y2="8200"/>
                        <a14:foregroundMark x1="28986" y1="8200" x2="35240" y2="6774"/>
                        <a14:foregroundMark x1="35240" y1="6774" x2="47597" y2="6774"/>
                        <a14:foregroundMark x1="47597" y1="6774" x2="52098" y2="16043"/>
                        <a14:foregroundMark x1="52098" y1="16043" x2="51411" y2="75401"/>
                        <a14:foregroundMark x1="54767" y1="9269" x2="54233" y2="86453"/>
                        <a14:foregroundMark x1="54233" y1="86453" x2="53623" y2="89840"/>
                        <a14:foregroundMark x1="52708" y1="98217" x2="23494" y2="98039"/>
                        <a14:foregroundMark x1="22044" y1="98039" x2="22578" y2="25847"/>
                        <a14:foregroundMark x1="54462" y1="54367" x2="54615" y2="95900"/>
                        <a14:foregroundMark x1="54615" y1="95900" x2="52021" y2="90196"/>
                        <a14:foregroundMark x1="51411" y1="54545" x2="35011" y2="54011"/>
                        <a14:foregroundMark x1="21434" y1="13191" x2="22044" y2="30125"/>
                        <a14:foregroundMark x1="42334" y1="27629" x2="48207" y2="28520"/>
                        <a14:foregroundMark x1="48207" y1="28520" x2="40732" y2="29768"/>
                        <a14:foregroundMark x1="40732" y1="29768" x2="53623" y2="26916"/>
                        <a14:foregroundMark x1="53623" y1="26916" x2="46529" y2="30481"/>
                        <a14:foregroundMark x1="46529" y1="30481" x2="53013" y2="31373"/>
                        <a14:foregroundMark x1="48513" y1="50267" x2="37376" y2="50624"/>
                        <a14:foregroundMark x1="37376" y1="50624" x2="45843" y2="52585"/>
                        <a14:foregroundMark x1="45843" y1="52585" x2="38673" y2="50802"/>
                        <a14:foregroundMark x1="38673" y1="50802" x2="50572" y2="51337"/>
                        <a14:foregroundMark x1="47216" y1="73440" x2="41419" y2="73797"/>
                        <a14:foregroundMark x1="41419" y1="73797" x2="49733" y2="73797"/>
                        <a14:foregroundMark x1="49733" y1="73797" x2="43173" y2="72193"/>
                        <a14:foregroundMark x1="43173" y1="72193" x2="45995" y2="76649"/>
                      </a14:backgroundRemoval>
                    </a14:imgEffect>
                  </a14:imgLayer>
                </a14:imgProps>
              </a:ext>
            </a:extLst>
          </a:blip>
          <a:srcRect l="21435" t="5530" r="44459" b="1716"/>
          <a:stretch/>
        </p:blipFill>
        <p:spPr>
          <a:xfrm>
            <a:off x="2239616" y="1378226"/>
            <a:ext cx="2835967" cy="4664765"/>
          </a:xfrm>
          <a:prstGeom prst="rect">
            <a:avLst/>
          </a:prstGeom>
          <a:noFill/>
        </p:spPr>
      </p:pic>
    </p:spTree>
    <p:extLst>
      <p:ext uri="{BB962C8B-B14F-4D97-AF65-F5344CB8AC3E}">
        <p14:creationId xmlns:p14="http://schemas.microsoft.com/office/powerpoint/2010/main" val="3636190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dirty="0"/>
              <a:t>Purpose of Field Education</a:t>
            </a:r>
          </a:p>
        </p:txBody>
      </p:sp>
      <p:sp>
        <p:nvSpPr>
          <p:cNvPr id="3" name="Content Placeholder 2"/>
          <p:cNvSpPr>
            <a:spLocks noGrp="1"/>
          </p:cNvSpPr>
          <p:nvPr>
            <p:ph idx="1"/>
          </p:nvPr>
        </p:nvSpPr>
        <p:spPr/>
        <p:txBody>
          <a:bodyPr rtlCol="0">
            <a:normAutofit fontScale="85000" lnSpcReduction="20000"/>
          </a:bodyPr>
          <a:lstStyle/>
          <a:p>
            <a:pPr eaLnBrk="1" fontAlgn="auto" hangingPunct="1">
              <a:spcAft>
                <a:spcPts val="0"/>
              </a:spcAft>
              <a:buFont typeface="Arial" pitchFamily="34" charset="0"/>
              <a:buChar char="•"/>
              <a:defRPr/>
            </a:pPr>
            <a:r>
              <a:rPr lang="en-US" dirty="0"/>
              <a:t>Students will develop:</a:t>
            </a:r>
          </a:p>
          <a:p>
            <a:pPr lvl="1" eaLnBrk="1" fontAlgn="auto" hangingPunct="1">
              <a:spcAft>
                <a:spcPts val="0"/>
              </a:spcAft>
              <a:buFont typeface="Arial" pitchFamily="34" charset="0"/>
              <a:buChar char="–"/>
              <a:defRPr/>
            </a:pPr>
            <a:r>
              <a:rPr lang="en-US" dirty="0"/>
              <a:t>Professional identity</a:t>
            </a:r>
          </a:p>
          <a:p>
            <a:pPr lvl="1" eaLnBrk="1" fontAlgn="auto" hangingPunct="1">
              <a:spcAft>
                <a:spcPts val="0"/>
              </a:spcAft>
              <a:buFont typeface="Arial" pitchFamily="34" charset="0"/>
              <a:buChar char="–"/>
              <a:defRPr/>
            </a:pPr>
            <a:r>
              <a:rPr lang="en-US" dirty="0"/>
              <a:t>Self-understanding</a:t>
            </a:r>
          </a:p>
          <a:p>
            <a:pPr lvl="1" eaLnBrk="1" fontAlgn="auto" hangingPunct="1">
              <a:spcAft>
                <a:spcPts val="0"/>
              </a:spcAft>
              <a:buFont typeface="Arial" pitchFamily="34" charset="0"/>
              <a:buChar char="–"/>
              <a:defRPr/>
            </a:pPr>
            <a:r>
              <a:rPr lang="en-US" dirty="0"/>
              <a:t>Integration of theory and practice</a:t>
            </a:r>
          </a:p>
          <a:p>
            <a:pPr lvl="1" eaLnBrk="1" fontAlgn="auto" hangingPunct="1">
              <a:spcAft>
                <a:spcPts val="0"/>
              </a:spcAft>
              <a:buFont typeface="Arial" pitchFamily="34" charset="0"/>
              <a:buChar char="–"/>
              <a:defRPr/>
            </a:pPr>
            <a:r>
              <a:rPr lang="en-US" dirty="0"/>
              <a:t>Skills toward competent practice</a:t>
            </a:r>
          </a:p>
          <a:p>
            <a:pPr eaLnBrk="1" fontAlgn="auto" hangingPunct="1">
              <a:spcAft>
                <a:spcPts val="0"/>
              </a:spcAft>
              <a:buFont typeface="Arial" pitchFamily="34" charset="0"/>
              <a:buChar char="•"/>
              <a:defRPr/>
            </a:pPr>
            <a:r>
              <a:rPr lang="en-US" dirty="0"/>
              <a:t>Field Education is 28% of graduate and 10% of undergraduate degree requirements</a:t>
            </a:r>
          </a:p>
          <a:p>
            <a:pPr eaLnBrk="1" fontAlgn="auto" hangingPunct="1">
              <a:spcAft>
                <a:spcPts val="0"/>
              </a:spcAft>
              <a:buFont typeface="Arial" pitchFamily="34" charset="0"/>
              <a:buChar char="•"/>
              <a:defRPr/>
            </a:pPr>
            <a:r>
              <a:rPr lang="en-US" dirty="0"/>
              <a:t>BASW/MSW first placements are generalist practice, with both micro and macro experiences</a:t>
            </a:r>
          </a:p>
          <a:p>
            <a:pPr eaLnBrk="1" fontAlgn="auto" hangingPunct="1">
              <a:spcAft>
                <a:spcPts val="0"/>
              </a:spcAft>
              <a:buFont typeface="Arial" pitchFamily="34" charset="0"/>
              <a:buChar char="•"/>
              <a:defRPr/>
            </a:pPr>
            <a:r>
              <a:rPr lang="en-US" dirty="0"/>
              <a:t>Second MSW placement or advanced standing are concentration focused </a:t>
            </a:r>
          </a:p>
          <a:p>
            <a:pPr lvl="1" eaLnBrk="1" fontAlgn="auto" hangingPunct="1">
              <a:spcAft>
                <a:spcPts val="0"/>
              </a:spcAft>
              <a:buFont typeface="Arial" pitchFamily="34" charset="0"/>
              <a:buChar char="–"/>
              <a:defRPr/>
            </a:pPr>
            <a:endParaRPr lang="en-US" dirty="0"/>
          </a:p>
        </p:txBody>
      </p:sp>
    </p:spTree>
    <p:extLst>
      <p:ext uri="{BB962C8B-B14F-4D97-AF65-F5344CB8AC3E}">
        <p14:creationId xmlns:p14="http://schemas.microsoft.com/office/powerpoint/2010/main" val="717237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D4207483-0083-7142-B195-87445088240D}"/>
              </a:ext>
            </a:extLst>
          </p:cNvPr>
          <p:cNvPicPr>
            <a:picLocks noChangeAspect="1"/>
          </p:cNvPicPr>
          <p:nvPr/>
        </p:nvPicPr>
        <p:blipFill>
          <a:blip r:embed="rId3"/>
          <a:stretch>
            <a:fillRect/>
          </a:stretch>
        </p:blipFill>
        <p:spPr>
          <a:xfrm>
            <a:off x="0" y="900113"/>
            <a:ext cx="9144000" cy="5357812"/>
          </a:xfrm>
          <a:prstGeom prst="rect">
            <a:avLst/>
          </a:prstGeom>
        </p:spPr>
      </p:pic>
    </p:spTree>
    <p:extLst>
      <p:ext uri="{BB962C8B-B14F-4D97-AF65-F5344CB8AC3E}">
        <p14:creationId xmlns:p14="http://schemas.microsoft.com/office/powerpoint/2010/main" val="20881991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social media post&#10;&#10;Description automatically generated">
            <a:extLst>
              <a:ext uri="{FF2B5EF4-FFF2-40B4-BE49-F238E27FC236}">
                <a16:creationId xmlns:a16="http://schemas.microsoft.com/office/drawing/2014/main" id="{9100AEEC-6646-48F3-B8B8-A1719138E445}"/>
              </a:ext>
            </a:extLst>
          </p:cNvPr>
          <p:cNvPicPr>
            <a:picLocks noGrp="1" noChangeAspect="1"/>
          </p:cNvPicPr>
          <p:nvPr>
            <p:ph idx="1"/>
          </p:nvPr>
        </p:nvPicPr>
        <p:blipFill>
          <a:blip r:embed="rId3"/>
          <a:stretch>
            <a:fillRect/>
          </a:stretch>
        </p:blipFill>
        <p:spPr>
          <a:xfrm>
            <a:off x="457199" y="1100138"/>
            <a:ext cx="8315325" cy="5029199"/>
          </a:xfrm>
          <a:noFill/>
        </p:spPr>
      </p:pic>
      <p:sp>
        <p:nvSpPr>
          <p:cNvPr id="2" name="Rectangle 1">
            <a:extLst>
              <a:ext uri="{FF2B5EF4-FFF2-40B4-BE49-F238E27FC236}">
                <a16:creationId xmlns:a16="http://schemas.microsoft.com/office/drawing/2014/main" id="{3C80A856-3F70-8D4C-90DC-C64BC8A5665D}"/>
              </a:ext>
            </a:extLst>
          </p:cNvPr>
          <p:cNvSpPr/>
          <p:nvPr/>
        </p:nvSpPr>
        <p:spPr>
          <a:xfrm>
            <a:off x="371476" y="1020417"/>
            <a:ext cx="8494228" cy="5108920"/>
          </a:xfrm>
          <a:prstGeom prst="rect">
            <a:avLst/>
          </a:prstGeom>
          <a:solidFill>
            <a:schemeClr val="tx1">
              <a:alpha val="3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Content Placeholder 6" descr="A screenshot of a social media post&#10;&#10;Description automatically generated">
            <a:extLst>
              <a:ext uri="{FF2B5EF4-FFF2-40B4-BE49-F238E27FC236}">
                <a16:creationId xmlns:a16="http://schemas.microsoft.com/office/drawing/2014/main" id="{89691C53-78C9-9740-B08C-081DDC8DB74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0" b="99822" l="54386" r="89016">
                        <a14:foregroundMark x1="72921" y1="19251" x2="74218" y2="47772"/>
                        <a14:foregroundMark x1="74218" y1="47772" x2="81159" y2="50980"/>
                        <a14:foregroundMark x1="81159" y1="50980" x2="82151" y2="41176"/>
                        <a14:foregroundMark x1="82151" y1="41176" x2="78185" y2="20499"/>
                        <a14:foregroundMark x1="78185" y1="20499" x2="73913" y2="11230"/>
                        <a14:foregroundMark x1="73913" y1="11230" x2="69413" y2="18895"/>
                        <a14:foregroundMark x1="69413" y1="18895" x2="67048" y2="33512"/>
                        <a14:foregroundMark x1="67048" y1="33512" x2="67277" y2="44563"/>
                        <a14:foregroundMark x1="67277" y1="44563" x2="74600" y2="59715"/>
                        <a14:foregroundMark x1="74600" y1="59715" x2="79252" y2="54189"/>
                        <a14:foregroundMark x1="79252" y1="54189" x2="76201" y2="39216"/>
                        <a14:foregroundMark x1="76201" y1="39216" x2="68726" y2="29412"/>
                        <a14:foregroundMark x1="68726" y1="29412" x2="63158" y2="41533"/>
                        <a14:foregroundMark x1="63158" y1="41533" x2="65446" y2="81283"/>
                        <a14:foregroundMark x1="65446" y1="81283" x2="62319" y2="91800"/>
                        <a14:foregroundMark x1="62319" y1="91800" x2="81541" y2="85027"/>
                        <a14:foregroundMark x1="83295" y1="88592" x2="83295" y2="47772"/>
                        <a14:foregroundMark x1="83295" y1="47772" x2="86880" y2="23708"/>
                        <a14:foregroundMark x1="86880" y1="23708" x2="85736" y2="11943"/>
                        <a14:foregroundMark x1="85736" y1="11943" x2="80092" y2="8021"/>
                        <a14:foregroundMark x1="80092" y1="8021" x2="60259" y2="10339"/>
                        <a14:foregroundMark x1="60259" y1="10339" x2="57437" y2="19964"/>
                        <a14:foregroundMark x1="57437" y1="19964" x2="58581" y2="86809"/>
                        <a14:foregroundMark x1="58581" y1="86809" x2="60564" y2="96257"/>
                        <a14:foregroundMark x1="60564" y1="96257" x2="79329" y2="94652"/>
                        <a14:foregroundMark x1="79329" y1="94652" x2="85812" y2="95365"/>
                        <a14:foregroundMark x1="87414" y1="96257" x2="87109" y2="20321"/>
                        <a14:foregroundMark x1="86651" y1="8734" x2="58581" y2="7308"/>
                        <a14:foregroundMark x1="55988" y1="7308" x2="56522" y2="77718"/>
                        <a14:foregroundMark x1="55225" y1="6595" x2="61404" y2="6061"/>
                        <a14:foregroundMark x1="61404" y1="6061" x2="88711" y2="7308"/>
                        <a14:foregroundMark x1="54767" y1="6774" x2="55988" y2="97683"/>
                        <a14:foregroundMark x1="54462" y1="52941" x2="55072" y2="99822"/>
                        <a14:foregroundMark x1="54615" y1="52406" x2="55378" y2="10873"/>
                        <a14:foregroundMark x1="55378" y1="10873" x2="59954" y2="4991"/>
                        <a14:foregroundMark x1="59954" y1="4991" x2="72006" y2="5526"/>
                        <a14:foregroundMark x1="72006" y1="5526" x2="83753" y2="4991"/>
                        <a14:foregroundMark x1="83753" y1="4991" x2="78566" y2="9447"/>
                        <a14:foregroundMark x1="78566" y1="9447" x2="56827" y2="9804"/>
                        <a14:foregroundMark x1="54615" y1="4813" x2="60412" y2="4813"/>
                        <a14:foregroundMark x1="60412" y1="4813" x2="66590" y2="4278"/>
                        <a14:foregroundMark x1="66590" y1="4278" x2="85889" y2="6061"/>
                        <a14:foregroundMark x1="85889" y1="6061" x2="76125" y2="4991"/>
                        <a14:foregroundMark x1="54615" y1="4813" x2="85965" y2="5882"/>
                        <a14:foregroundMark x1="85965" y1="5882" x2="73989" y2="4813"/>
                        <a14:foregroundMark x1="73989" y1="4813" x2="86270" y2="4991"/>
                        <a14:foregroundMark x1="62090" y1="4456" x2="55225" y2="4813"/>
                        <a14:foregroundMark x1="64760" y1="4278" x2="54920" y2="4456"/>
                        <a14:foregroundMark x1="70328" y1="4456" x2="76125" y2="3387"/>
                        <a14:foregroundMark x1="76125" y1="3387" x2="87567" y2="4813"/>
                        <a14:foregroundMark x1="87567" y1="4456" x2="87567" y2="4456"/>
                        <a14:foregroundMark x1="88177" y1="5348" x2="88558" y2="6061"/>
                        <a14:foregroundMark x1="88406" y1="4991" x2="87719" y2="3922"/>
                        <a14:foregroundMark x1="88177" y1="5348" x2="88177" y2="2852"/>
                        <a14:foregroundMark x1="88177" y1="4991" x2="88177" y2="2139"/>
                        <a14:foregroundMark x1="88711" y1="5526" x2="88863" y2="0"/>
                        <a14:foregroundMark x1="86804" y1="4991" x2="81846" y2="4991"/>
                        <a14:foregroundMark x1="88406" y1="8913" x2="88711" y2="5348"/>
                        <a14:foregroundMark x1="88558" y1="9447" x2="84516" y2="4991"/>
                        <a14:foregroundMark x1="88863" y1="6774" x2="89016" y2="11408"/>
                      </a14:backgroundRemoval>
                    </a14:imgEffect>
                  </a14:imgLayer>
                </a14:imgProps>
              </a:ext>
            </a:extLst>
          </a:blip>
          <a:srcRect l="54903" t="4212" r="10992"/>
          <a:stretch/>
        </p:blipFill>
        <p:spPr>
          <a:xfrm>
            <a:off x="5022574" y="1311965"/>
            <a:ext cx="2835965" cy="4817372"/>
          </a:xfrm>
          <a:prstGeom prst="rect">
            <a:avLst/>
          </a:prstGeom>
          <a:noFill/>
        </p:spPr>
      </p:pic>
    </p:spTree>
    <p:extLst>
      <p:ext uri="{BB962C8B-B14F-4D97-AF65-F5344CB8AC3E}">
        <p14:creationId xmlns:p14="http://schemas.microsoft.com/office/powerpoint/2010/main" val="21064082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social media post&#10;&#10;Description automatically generated">
            <a:extLst>
              <a:ext uri="{FF2B5EF4-FFF2-40B4-BE49-F238E27FC236}">
                <a16:creationId xmlns:a16="http://schemas.microsoft.com/office/drawing/2014/main" id="{82E2402E-C839-4045-9D91-BB5004E998A5}"/>
              </a:ext>
            </a:extLst>
          </p:cNvPr>
          <p:cNvPicPr>
            <a:picLocks noGrp="1" noChangeAspect="1"/>
          </p:cNvPicPr>
          <p:nvPr>
            <p:ph idx="1"/>
          </p:nvPr>
        </p:nvPicPr>
        <p:blipFill>
          <a:blip r:embed="rId3"/>
          <a:stretch>
            <a:fillRect/>
          </a:stretch>
        </p:blipFill>
        <p:spPr>
          <a:xfrm>
            <a:off x="457200" y="2199861"/>
            <a:ext cx="8229600" cy="2133599"/>
          </a:xfrm>
          <a:noFill/>
        </p:spPr>
      </p:pic>
    </p:spTree>
    <p:extLst>
      <p:ext uri="{BB962C8B-B14F-4D97-AF65-F5344CB8AC3E}">
        <p14:creationId xmlns:p14="http://schemas.microsoft.com/office/powerpoint/2010/main" val="10798839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dirty="0"/>
              <a:t>Evaluation and Grading</a:t>
            </a:r>
          </a:p>
        </p:txBody>
      </p:sp>
      <p:sp>
        <p:nvSpPr>
          <p:cNvPr id="51203" name="Content Placeholder 2"/>
          <p:cNvSpPr>
            <a:spLocks noGrp="1"/>
          </p:cNvSpPr>
          <p:nvPr>
            <p:ph idx="1"/>
          </p:nvPr>
        </p:nvSpPr>
        <p:spPr/>
        <p:txBody>
          <a:bodyPr>
            <a:normAutofit lnSpcReduction="10000"/>
          </a:bodyPr>
          <a:lstStyle/>
          <a:p>
            <a:pPr eaLnBrk="1" hangingPunct="1"/>
            <a:r>
              <a:rPr lang="en-US" dirty="0"/>
              <a:t>Semester evaluation based on learning agreement (signatures, date, grade, number of hours), attendance and participation in integrative field seminars, and input from field instructor and liaison</a:t>
            </a:r>
          </a:p>
          <a:p>
            <a:pPr eaLnBrk="1" hangingPunct="1"/>
            <a:r>
              <a:rPr lang="en-US" dirty="0"/>
              <a:t>Grading is pass/no grade</a:t>
            </a:r>
          </a:p>
          <a:p>
            <a:pPr eaLnBrk="1" hangingPunct="1"/>
            <a:r>
              <a:rPr lang="en-US" altLang="en-US" dirty="0"/>
              <a:t>Field instructor recommends a grade to liaison who reviews and submits recommended grade to coordinator</a:t>
            </a:r>
          </a:p>
        </p:txBody>
      </p:sp>
    </p:spTree>
    <p:extLst>
      <p:ext uri="{BB962C8B-B14F-4D97-AF65-F5344CB8AC3E}">
        <p14:creationId xmlns:p14="http://schemas.microsoft.com/office/powerpoint/2010/main" val="4049005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54337"/>
            <a:ext cx="8229600" cy="1143000"/>
          </a:xfrm>
        </p:spPr>
        <p:txBody>
          <a:bodyPr>
            <a:noAutofit/>
          </a:bodyPr>
          <a:lstStyle/>
          <a:p>
            <a:r>
              <a:rPr lang="en-US" sz="3200" dirty="0"/>
              <a:t>Competency 1: Demonstrate Ethical &amp; Professional Behavior</a:t>
            </a:r>
          </a:p>
        </p:txBody>
      </p:sp>
      <p:sp>
        <p:nvSpPr>
          <p:cNvPr id="5" name="Content Placeholder 4"/>
          <p:cNvSpPr>
            <a:spLocks noGrp="1"/>
          </p:cNvSpPr>
          <p:nvPr>
            <p:ph idx="1"/>
          </p:nvPr>
        </p:nvSpPr>
        <p:spPr/>
        <p:txBody>
          <a:bodyPr>
            <a:normAutofit fontScale="70000" lnSpcReduction="20000"/>
          </a:bodyPr>
          <a:lstStyle/>
          <a:p>
            <a:pPr marL="0" indent="0">
              <a:buNone/>
            </a:pPr>
            <a:r>
              <a:rPr lang="en-US" b="1" dirty="0"/>
              <a:t>What does it look like in practice?</a:t>
            </a:r>
          </a:p>
          <a:p>
            <a:r>
              <a:rPr lang="en-US" dirty="0"/>
              <a:t>Review NASW code of ethics </a:t>
            </a:r>
            <a:r>
              <a:rPr lang="en-US" i="1" u="sng" dirty="0"/>
              <a:t>and </a:t>
            </a:r>
            <a:r>
              <a:rPr lang="en-US" dirty="0"/>
              <a:t> apply to case/scenario.</a:t>
            </a:r>
          </a:p>
          <a:p>
            <a:r>
              <a:rPr lang="en-US" dirty="0"/>
              <a:t>Follow agency policies and procedures.</a:t>
            </a:r>
          </a:p>
          <a:p>
            <a:r>
              <a:rPr lang="en-US" dirty="0"/>
              <a:t>Maintain confidentiality and informed consent.</a:t>
            </a:r>
          </a:p>
          <a:p>
            <a:r>
              <a:rPr lang="en-US" dirty="0"/>
              <a:t>Engage in reflective discussions with FI.</a:t>
            </a:r>
          </a:p>
          <a:p>
            <a:r>
              <a:rPr lang="en-US" dirty="0"/>
              <a:t>Maintain professional boundaries.</a:t>
            </a:r>
          </a:p>
          <a:p>
            <a:r>
              <a:rPr lang="en-US" dirty="0"/>
              <a:t>Dress appropriately for activity/setting.</a:t>
            </a:r>
          </a:p>
          <a:p>
            <a:r>
              <a:rPr lang="en-US" dirty="0"/>
              <a:t>Use professional language in all communication.</a:t>
            </a:r>
          </a:p>
          <a:p>
            <a:r>
              <a:rPr lang="en-US" dirty="0"/>
              <a:t>Be prompt/punctual/organized for client and agency interactions.</a:t>
            </a:r>
          </a:p>
          <a:p>
            <a:r>
              <a:rPr lang="en-US" dirty="0"/>
              <a:t>Practice appropriate, healthy, safe self care. </a:t>
            </a:r>
          </a:p>
          <a:p>
            <a:r>
              <a:rPr lang="en-US" dirty="0"/>
              <a:t>Maintain appropriate/professional social media presence and boundaries.</a:t>
            </a:r>
          </a:p>
          <a:p>
            <a:r>
              <a:rPr lang="en-US" dirty="0"/>
              <a:t>Prepare and participate in supervision regularly. </a:t>
            </a:r>
          </a:p>
        </p:txBody>
      </p:sp>
    </p:spTree>
    <p:extLst>
      <p:ext uri="{BB962C8B-B14F-4D97-AF65-F5344CB8AC3E}">
        <p14:creationId xmlns:p14="http://schemas.microsoft.com/office/powerpoint/2010/main" val="26582086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3200" dirty="0"/>
              <a:t>Competency 2: Engage in Diversity and Difference in Practice</a:t>
            </a:r>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What does it look like in practice?</a:t>
            </a:r>
          </a:p>
          <a:p>
            <a:r>
              <a:rPr lang="en-US" dirty="0"/>
              <a:t>Make appropriate community referrals.</a:t>
            </a:r>
          </a:p>
          <a:p>
            <a:r>
              <a:rPr lang="en-US" dirty="0"/>
              <a:t>Accurately consider systemic issues in assessment phase. </a:t>
            </a:r>
          </a:p>
          <a:p>
            <a:r>
              <a:rPr lang="en-US" dirty="0"/>
              <a:t>Utilize trauma informed approach with clients.</a:t>
            </a:r>
          </a:p>
          <a:p>
            <a:r>
              <a:rPr lang="en-US" dirty="0"/>
              <a:t>Adapt interviews to audience (various identities).</a:t>
            </a:r>
          </a:p>
          <a:p>
            <a:r>
              <a:rPr lang="en-US" dirty="0"/>
              <a:t>Engage in activities that further teach on diverse issues of community.</a:t>
            </a:r>
          </a:p>
          <a:p>
            <a:r>
              <a:rPr lang="en-US" dirty="0"/>
              <a:t>Report out on knowledge gained.</a:t>
            </a:r>
          </a:p>
          <a:p>
            <a:r>
              <a:rPr lang="en-US" dirty="0"/>
              <a:t>Participate in professional development.</a:t>
            </a:r>
          </a:p>
          <a:p>
            <a:r>
              <a:rPr lang="en-US" dirty="0"/>
              <a:t>Treat all clients with respect and dignity.</a:t>
            </a:r>
          </a:p>
          <a:p>
            <a:r>
              <a:rPr lang="en-US" dirty="0"/>
              <a:t>Use appropriate/professional language with clients. </a:t>
            </a:r>
          </a:p>
          <a:p>
            <a:r>
              <a:rPr lang="en-US" dirty="0"/>
              <a:t>Recognize when/how personal biases/privileges impact services to client (systems). </a:t>
            </a:r>
          </a:p>
          <a:p>
            <a:endParaRPr lang="en-US" dirty="0"/>
          </a:p>
        </p:txBody>
      </p:sp>
    </p:spTree>
    <p:extLst>
      <p:ext uri="{BB962C8B-B14F-4D97-AF65-F5344CB8AC3E}">
        <p14:creationId xmlns:p14="http://schemas.microsoft.com/office/powerpoint/2010/main" val="33881538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3200" dirty="0"/>
              <a:t>Competency 3: Advance Human Rights and Social, Economic, and Environmental Justice</a:t>
            </a:r>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What does it look like in practice?</a:t>
            </a:r>
          </a:p>
          <a:p>
            <a:r>
              <a:rPr lang="en-US" dirty="0"/>
              <a:t>Articulate/present knowledge of the impact of systemic oppression and discrimination of clients.</a:t>
            </a:r>
          </a:p>
          <a:p>
            <a:r>
              <a:rPr lang="en-US" dirty="0"/>
              <a:t>Educate client, agency, community on client rights.</a:t>
            </a:r>
          </a:p>
          <a:p>
            <a:r>
              <a:rPr lang="en-US" dirty="0"/>
              <a:t>Inform and provide access to resources for clients.</a:t>
            </a:r>
          </a:p>
          <a:p>
            <a:r>
              <a:rPr lang="en-US" dirty="0"/>
              <a:t>Promote self determination.</a:t>
            </a:r>
          </a:p>
          <a:p>
            <a:r>
              <a:rPr lang="en-US" dirty="0"/>
              <a:t>Participate in agency staff meetings, board meetings, policy reviews, community meetings, etc.</a:t>
            </a:r>
          </a:p>
          <a:p>
            <a:r>
              <a:rPr lang="en-US" dirty="0"/>
              <a:t>Prepare and present case consultations with colleagues/FI. </a:t>
            </a:r>
          </a:p>
          <a:p>
            <a:r>
              <a:rPr lang="en-US" dirty="0"/>
              <a:t>Advocate on behalf of client with other organizations (case advocacy). </a:t>
            </a:r>
          </a:p>
          <a:p>
            <a:r>
              <a:rPr lang="en-US" dirty="0"/>
              <a:t>Advocate for social cause important to agency, clients, community (cause advocacy). </a:t>
            </a:r>
          </a:p>
          <a:p>
            <a:r>
              <a:rPr lang="en-US" dirty="0"/>
              <a:t>Participate in fund raising efforts. </a:t>
            </a:r>
          </a:p>
          <a:p>
            <a:pPr marL="0" indent="0">
              <a:buNone/>
            </a:pPr>
            <a:endParaRPr lang="en-US" dirty="0"/>
          </a:p>
        </p:txBody>
      </p:sp>
    </p:spTree>
    <p:extLst>
      <p:ext uri="{BB962C8B-B14F-4D97-AF65-F5344CB8AC3E}">
        <p14:creationId xmlns:p14="http://schemas.microsoft.com/office/powerpoint/2010/main" val="25462586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3200" dirty="0"/>
              <a:t>Competency 4: Engage in Practice Informed Research and Research Informed Practice</a:t>
            </a:r>
          </a:p>
        </p:txBody>
      </p:sp>
      <p:sp>
        <p:nvSpPr>
          <p:cNvPr id="3" name="Content Placeholder 2"/>
          <p:cNvSpPr>
            <a:spLocks noGrp="1"/>
          </p:cNvSpPr>
          <p:nvPr>
            <p:ph idx="1"/>
          </p:nvPr>
        </p:nvSpPr>
        <p:spPr/>
        <p:txBody>
          <a:bodyPr>
            <a:normAutofit fontScale="77500" lnSpcReduction="20000"/>
          </a:bodyPr>
          <a:lstStyle/>
          <a:p>
            <a:pPr marL="0" indent="0">
              <a:buNone/>
            </a:pPr>
            <a:r>
              <a:rPr lang="en-US" b="1" dirty="0"/>
              <a:t>What does it look like in practice?</a:t>
            </a:r>
          </a:p>
          <a:p>
            <a:r>
              <a:rPr lang="en-US" dirty="0"/>
              <a:t>Review client records/notes looking for trends/patterns. </a:t>
            </a:r>
          </a:p>
          <a:p>
            <a:r>
              <a:rPr lang="en-US" dirty="0"/>
              <a:t>Gather multiple sources of information before making decision or recommendations. </a:t>
            </a:r>
          </a:p>
          <a:p>
            <a:r>
              <a:rPr lang="en-US" dirty="0"/>
              <a:t>Articulate variables that impact services.</a:t>
            </a:r>
          </a:p>
          <a:p>
            <a:r>
              <a:rPr lang="en-US" dirty="0"/>
              <a:t>Understand and apply evidence-based practices utilized within the agency.</a:t>
            </a:r>
          </a:p>
          <a:p>
            <a:r>
              <a:rPr lang="en-US" dirty="0"/>
              <a:t>Engage in evaluation of client progress.</a:t>
            </a:r>
          </a:p>
          <a:p>
            <a:r>
              <a:rPr lang="en-US" dirty="0"/>
              <a:t>Explore agency policy/practices and align with literature on evidence-based practices.</a:t>
            </a:r>
          </a:p>
          <a:p>
            <a:r>
              <a:rPr lang="en-US" dirty="0"/>
              <a:t>Assist with grant securing process.</a:t>
            </a:r>
          </a:p>
          <a:p>
            <a:r>
              <a:rPr lang="en-US" dirty="0"/>
              <a:t>Describe an agency program using logic model. </a:t>
            </a:r>
          </a:p>
        </p:txBody>
      </p:sp>
    </p:spTree>
    <p:extLst>
      <p:ext uri="{BB962C8B-B14F-4D97-AF65-F5344CB8AC3E}">
        <p14:creationId xmlns:p14="http://schemas.microsoft.com/office/powerpoint/2010/main" val="5711512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457"/>
            <a:ext cx="8229600" cy="1143000"/>
          </a:xfrm>
        </p:spPr>
        <p:txBody>
          <a:bodyPr>
            <a:normAutofit/>
          </a:bodyPr>
          <a:lstStyle/>
          <a:p>
            <a:r>
              <a:rPr lang="en-US" sz="3200" dirty="0"/>
              <a:t>Competency 5: Engage in Policy Practice</a:t>
            </a:r>
          </a:p>
        </p:txBody>
      </p:sp>
      <p:sp>
        <p:nvSpPr>
          <p:cNvPr id="3" name="Content Placeholder 2"/>
          <p:cNvSpPr>
            <a:spLocks noGrp="1"/>
          </p:cNvSpPr>
          <p:nvPr>
            <p:ph idx="1"/>
          </p:nvPr>
        </p:nvSpPr>
        <p:spPr>
          <a:xfrm>
            <a:off x="457200" y="1600200"/>
            <a:ext cx="8229600" cy="4725296"/>
          </a:xfrm>
        </p:spPr>
        <p:txBody>
          <a:bodyPr>
            <a:normAutofit fontScale="77500" lnSpcReduction="20000"/>
          </a:bodyPr>
          <a:lstStyle/>
          <a:p>
            <a:pPr marL="0" indent="0">
              <a:buNone/>
            </a:pPr>
            <a:r>
              <a:rPr lang="en-US" b="1" dirty="0"/>
              <a:t>What does it look like in practice?</a:t>
            </a:r>
          </a:p>
          <a:p>
            <a:r>
              <a:rPr lang="en-US" dirty="0"/>
              <a:t>Review and apply federal, state, local policies to agency practice. </a:t>
            </a:r>
          </a:p>
          <a:p>
            <a:r>
              <a:rPr lang="en-US" dirty="0"/>
              <a:t>Make appropriate community referrals.</a:t>
            </a:r>
          </a:p>
          <a:p>
            <a:r>
              <a:rPr lang="en-US" dirty="0"/>
              <a:t>Participate in review/revision process of agency policies/procedures.</a:t>
            </a:r>
          </a:p>
          <a:p>
            <a:r>
              <a:rPr lang="en-US" dirty="0"/>
              <a:t>Provide agency outreach services.</a:t>
            </a:r>
          </a:p>
          <a:p>
            <a:r>
              <a:rPr lang="en-US" dirty="0"/>
              <a:t>Engage in discussions/activities that improve service delivery.</a:t>
            </a:r>
          </a:p>
          <a:p>
            <a:r>
              <a:rPr lang="en-US" dirty="0"/>
              <a:t>Participate on multi-disciplinary teams or community coalitions. </a:t>
            </a:r>
          </a:p>
          <a:p>
            <a:r>
              <a:rPr lang="en-US" dirty="0"/>
              <a:t>Participate in agency accreditation activities. </a:t>
            </a:r>
          </a:p>
          <a:p>
            <a:r>
              <a:rPr lang="en-US" dirty="0"/>
              <a:t>Analyze policy &amp; draft policy brief. </a:t>
            </a:r>
          </a:p>
        </p:txBody>
      </p:sp>
    </p:spTree>
    <p:extLst>
      <p:ext uri="{BB962C8B-B14F-4D97-AF65-F5344CB8AC3E}">
        <p14:creationId xmlns:p14="http://schemas.microsoft.com/office/powerpoint/2010/main" val="2705315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3200" dirty="0"/>
              <a:t>Competency 6: Engage with Individuals, Families, Groups, Organizations, Communities</a:t>
            </a:r>
          </a:p>
        </p:txBody>
      </p:sp>
      <p:sp>
        <p:nvSpPr>
          <p:cNvPr id="3" name="Content Placeholder 2"/>
          <p:cNvSpPr>
            <a:spLocks noGrp="1"/>
          </p:cNvSpPr>
          <p:nvPr>
            <p:ph idx="1"/>
          </p:nvPr>
        </p:nvSpPr>
        <p:spPr/>
        <p:txBody>
          <a:bodyPr>
            <a:normAutofit fontScale="77500" lnSpcReduction="20000"/>
          </a:bodyPr>
          <a:lstStyle/>
          <a:p>
            <a:pPr marL="0" indent="0">
              <a:buNone/>
            </a:pPr>
            <a:r>
              <a:rPr lang="en-US" b="1" dirty="0"/>
              <a:t>What does it look like in practice?</a:t>
            </a:r>
          </a:p>
          <a:p>
            <a:r>
              <a:rPr lang="en-US" dirty="0"/>
              <a:t>Articulate micro-mezzo-macro levels of influence on clients.</a:t>
            </a:r>
          </a:p>
          <a:p>
            <a:r>
              <a:rPr lang="en-US" dirty="0"/>
              <a:t>Apply and discuss ecological systems theory on case(s).</a:t>
            </a:r>
          </a:p>
          <a:p>
            <a:r>
              <a:rPr lang="en-US" dirty="0"/>
              <a:t>Complete home visits.</a:t>
            </a:r>
          </a:p>
          <a:p>
            <a:r>
              <a:rPr lang="en-US" dirty="0"/>
              <a:t>Conduct client centered interviews.</a:t>
            </a:r>
          </a:p>
          <a:p>
            <a:r>
              <a:rPr lang="en-US" dirty="0"/>
              <a:t>Articulate how socioeconomic factors influence client functioning.  </a:t>
            </a:r>
          </a:p>
          <a:p>
            <a:r>
              <a:rPr lang="en-US" dirty="0"/>
              <a:t>Utilize different techniques to engage clients. </a:t>
            </a:r>
          </a:p>
          <a:p>
            <a:r>
              <a:rPr lang="en-US" dirty="0"/>
              <a:t>Review client file/data prior to meeting. </a:t>
            </a:r>
          </a:p>
          <a:p>
            <a:r>
              <a:rPr lang="en-US" dirty="0"/>
              <a:t>Make follow up contacts with clients. </a:t>
            </a:r>
          </a:p>
          <a:p>
            <a:r>
              <a:rPr lang="en-US" dirty="0"/>
              <a:t>Engage in intake processes.</a:t>
            </a:r>
          </a:p>
          <a:p>
            <a:r>
              <a:rPr lang="en-US" dirty="0"/>
              <a:t>Participate in interagency/interdisciplinary meetings. </a:t>
            </a:r>
          </a:p>
        </p:txBody>
      </p:sp>
    </p:spTree>
    <p:extLst>
      <p:ext uri="{BB962C8B-B14F-4D97-AF65-F5344CB8AC3E}">
        <p14:creationId xmlns:p14="http://schemas.microsoft.com/office/powerpoint/2010/main" val="1407887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Roles &amp; Responsibilities</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345896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3200" dirty="0"/>
              <a:t>Competency 7: Assess Individuals, Families, Groups, Organizations, Communities</a:t>
            </a:r>
          </a:p>
        </p:txBody>
      </p:sp>
      <p:sp>
        <p:nvSpPr>
          <p:cNvPr id="3" name="Content Placeholder 2"/>
          <p:cNvSpPr>
            <a:spLocks noGrp="1"/>
          </p:cNvSpPr>
          <p:nvPr>
            <p:ph idx="1"/>
          </p:nvPr>
        </p:nvSpPr>
        <p:spPr/>
        <p:txBody>
          <a:bodyPr>
            <a:normAutofit fontScale="85000" lnSpcReduction="10000"/>
          </a:bodyPr>
          <a:lstStyle/>
          <a:p>
            <a:pPr marL="0" indent="0">
              <a:buNone/>
            </a:pPr>
            <a:r>
              <a:rPr lang="en-US" b="1" dirty="0"/>
              <a:t>What does it look like in practice?</a:t>
            </a:r>
          </a:p>
          <a:p>
            <a:r>
              <a:rPr lang="en-US" dirty="0"/>
              <a:t>Correctly use agency tools/documentation.</a:t>
            </a:r>
          </a:p>
          <a:p>
            <a:r>
              <a:rPr lang="en-US" dirty="0"/>
              <a:t>Complete biopsychosocial assessments.</a:t>
            </a:r>
          </a:p>
          <a:p>
            <a:r>
              <a:rPr lang="en-US" dirty="0"/>
              <a:t>Correctly interpret data gathered from assessment tools.</a:t>
            </a:r>
          </a:p>
          <a:p>
            <a:r>
              <a:rPr lang="en-US" dirty="0"/>
              <a:t>Use agency data base to complete forms correctly.</a:t>
            </a:r>
          </a:p>
          <a:p>
            <a:r>
              <a:rPr lang="en-US" dirty="0"/>
              <a:t>Complete client interviews.</a:t>
            </a:r>
          </a:p>
          <a:p>
            <a:r>
              <a:rPr lang="en-US" dirty="0"/>
              <a:t>Interview family/community members.</a:t>
            </a:r>
          </a:p>
          <a:p>
            <a:r>
              <a:rPr lang="en-US" dirty="0"/>
              <a:t>Align data results with appropriate interventions. </a:t>
            </a:r>
          </a:p>
          <a:p>
            <a:r>
              <a:rPr lang="en-US" dirty="0"/>
              <a:t>Review agency quality improvement practices.</a:t>
            </a:r>
          </a:p>
          <a:p>
            <a:endParaRPr lang="en-US" dirty="0"/>
          </a:p>
        </p:txBody>
      </p:sp>
    </p:spTree>
    <p:extLst>
      <p:ext uri="{BB962C8B-B14F-4D97-AF65-F5344CB8AC3E}">
        <p14:creationId xmlns:p14="http://schemas.microsoft.com/office/powerpoint/2010/main" val="18081884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3200" dirty="0"/>
              <a:t>Competency 8: Intervene with Individuals, Families, Groups, Organizations, Communities</a:t>
            </a:r>
          </a:p>
        </p:txBody>
      </p:sp>
      <p:sp>
        <p:nvSpPr>
          <p:cNvPr id="3" name="Content Placeholder 2"/>
          <p:cNvSpPr>
            <a:spLocks noGrp="1"/>
          </p:cNvSpPr>
          <p:nvPr>
            <p:ph idx="1"/>
          </p:nvPr>
        </p:nvSpPr>
        <p:spPr>
          <a:xfrm>
            <a:off x="457200" y="1600199"/>
            <a:ext cx="8229600" cy="4779085"/>
          </a:xfrm>
        </p:spPr>
        <p:txBody>
          <a:bodyPr>
            <a:normAutofit fontScale="70000" lnSpcReduction="20000"/>
          </a:bodyPr>
          <a:lstStyle/>
          <a:p>
            <a:pPr marL="0" indent="0">
              <a:buNone/>
            </a:pPr>
            <a:r>
              <a:rPr lang="en-US" b="1" dirty="0"/>
              <a:t>What does it look like in practice?</a:t>
            </a:r>
          </a:p>
          <a:p>
            <a:r>
              <a:rPr lang="en-US" dirty="0"/>
              <a:t>Implement agency interventions and supports with clear timelines and measurable outcomes.</a:t>
            </a:r>
          </a:p>
          <a:p>
            <a:r>
              <a:rPr lang="en-US" dirty="0"/>
              <a:t>Supervise implementation of treatment plan. </a:t>
            </a:r>
          </a:p>
          <a:p>
            <a:r>
              <a:rPr lang="en-US" dirty="0"/>
              <a:t>Implement case management services.</a:t>
            </a:r>
          </a:p>
          <a:p>
            <a:r>
              <a:rPr lang="en-US" dirty="0"/>
              <a:t>Make appropriate referrals.</a:t>
            </a:r>
          </a:p>
          <a:p>
            <a:r>
              <a:rPr lang="en-US" dirty="0"/>
              <a:t>Co-facilitate skill building, psycho-</a:t>
            </a:r>
            <a:r>
              <a:rPr lang="en-US" dirty="0" err="1"/>
              <a:t>ed</a:t>
            </a:r>
            <a:r>
              <a:rPr lang="en-US" dirty="0"/>
              <a:t>, group sessions.</a:t>
            </a:r>
          </a:p>
          <a:p>
            <a:r>
              <a:rPr lang="en-US" dirty="0"/>
              <a:t>Participate in agency meetings (case consults, staff meetings). </a:t>
            </a:r>
          </a:p>
          <a:p>
            <a:r>
              <a:rPr lang="en-US" dirty="0"/>
              <a:t>Advocate for clients during meetings.</a:t>
            </a:r>
          </a:p>
          <a:p>
            <a:r>
              <a:rPr lang="en-US" dirty="0"/>
              <a:t>Engage in progress review meetings. </a:t>
            </a:r>
          </a:p>
          <a:p>
            <a:r>
              <a:rPr lang="en-US" dirty="0"/>
              <a:t>Modify goals and interventions appropriately. </a:t>
            </a:r>
          </a:p>
          <a:p>
            <a:r>
              <a:rPr lang="en-US" dirty="0"/>
              <a:t>Network with other organizations. </a:t>
            </a:r>
          </a:p>
        </p:txBody>
      </p:sp>
    </p:spTree>
    <p:extLst>
      <p:ext uri="{BB962C8B-B14F-4D97-AF65-F5344CB8AC3E}">
        <p14:creationId xmlns:p14="http://schemas.microsoft.com/office/powerpoint/2010/main" val="7306132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2800" dirty="0"/>
              <a:t>Competency 9: Evaluate practice with Individuals, Families, Groups, Organizations, Communities</a:t>
            </a:r>
          </a:p>
        </p:txBody>
      </p:sp>
      <p:sp>
        <p:nvSpPr>
          <p:cNvPr id="3" name="Content Placeholder 2"/>
          <p:cNvSpPr>
            <a:spLocks noGrp="1"/>
          </p:cNvSpPr>
          <p:nvPr>
            <p:ph idx="1"/>
          </p:nvPr>
        </p:nvSpPr>
        <p:spPr/>
        <p:txBody>
          <a:bodyPr>
            <a:normAutofit fontScale="77500" lnSpcReduction="20000"/>
          </a:bodyPr>
          <a:lstStyle/>
          <a:p>
            <a:pPr marL="0" indent="0">
              <a:buNone/>
            </a:pPr>
            <a:r>
              <a:rPr lang="en-US" b="1" dirty="0"/>
              <a:t>What does it look like in practice?</a:t>
            </a:r>
          </a:p>
          <a:p>
            <a:r>
              <a:rPr lang="en-US" dirty="0"/>
              <a:t>Report on agency data regarding clients served, services provided, and outcomes.</a:t>
            </a:r>
          </a:p>
          <a:p>
            <a:r>
              <a:rPr lang="en-US" dirty="0"/>
              <a:t>Articulate uniqueness of each client in evaluative processes.</a:t>
            </a:r>
          </a:p>
          <a:p>
            <a:r>
              <a:rPr lang="en-US" dirty="0"/>
              <a:t>Analyze client data to make appropriate recommendations.</a:t>
            </a:r>
          </a:p>
          <a:p>
            <a:r>
              <a:rPr lang="en-US" dirty="0"/>
              <a:t>Appropriately engage in termination/transition processes with clients.</a:t>
            </a:r>
          </a:p>
          <a:p>
            <a:r>
              <a:rPr lang="en-US" dirty="0"/>
              <a:t>Create agency action plan based on data collected. </a:t>
            </a:r>
          </a:p>
          <a:p>
            <a:r>
              <a:rPr lang="en-US" dirty="0"/>
              <a:t>Participate in program evaluation project.</a:t>
            </a:r>
          </a:p>
          <a:p>
            <a:r>
              <a:rPr lang="en-US" dirty="0"/>
              <a:t>Represent agency (with data) at community meeting. </a:t>
            </a:r>
          </a:p>
          <a:p>
            <a:pPr marL="0" indent="0">
              <a:buNone/>
            </a:pPr>
            <a:endParaRPr lang="en-US" dirty="0"/>
          </a:p>
        </p:txBody>
      </p:sp>
    </p:spTree>
    <p:extLst>
      <p:ext uri="{BB962C8B-B14F-4D97-AF65-F5344CB8AC3E}">
        <p14:creationId xmlns:p14="http://schemas.microsoft.com/office/powerpoint/2010/main" val="6196396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Challenges in the Field Placement</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49221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86292"/>
            <a:ext cx="8229600" cy="1143000"/>
          </a:xfrm>
        </p:spPr>
        <p:txBody>
          <a:bodyPr>
            <a:normAutofit fontScale="90000"/>
          </a:bodyPr>
          <a:lstStyle/>
          <a:p>
            <a:r>
              <a:rPr lang="en-US" dirty="0"/>
              <a:t>Challenges in Field Education</a:t>
            </a:r>
            <a:br>
              <a:rPr lang="en-US" dirty="0"/>
            </a:br>
            <a:r>
              <a:rPr lang="en-US" sz="4000" dirty="0"/>
              <a:t>Professionalism</a:t>
            </a:r>
          </a:p>
        </p:txBody>
      </p:sp>
      <p:sp>
        <p:nvSpPr>
          <p:cNvPr id="5" name="Content Placeholder 4"/>
          <p:cNvSpPr>
            <a:spLocks noGrp="1"/>
          </p:cNvSpPr>
          <p:nvPr>
            <p:ph idx="1"/>
          </p:nvPr>
        </p:nvSpPr>
        <p:spPr>
          <a:xfrm>
            <a:off x="457200" y="1600200"/>
            <a:ext cx="8229600" cy="4703781"/>
          </a:xfrm>
        </p:spPr>
        <p:txBody>
          <a:bodyPr>
            <a:normAutofit fontScale="77500" lnSpcReduction="20000"/>
          </a:bodyPr>
          <a:lstStyle/>
          <a:p>
            <a:r>
              <a:rPr lang="en-US" b="1" dirty="0"/>
              <a:t>Student dress and grooming</a:t>
            </a:r>
          </a:p>
          <a:p>
            <a:pPr marL="0" indent="0">
              <a:buNone/>
            </a:pPr>
            <a:r>
              <a:rPr lang="en-US" sz="1800" dirty="0"/>
              <a:t>Student dress and grooming should conform to agency expectations and should not interfere with ability to intervene with client/systems. </a:t>
            </a:r>
          </a:p>
          <a:p>
            <a:r>
              <a:rPr lang="en-US" b="1" dirty="0"/>
              <a:t>Attendance</a:t>
            </a:r>
          </a:p>
          <a:p>
            <a:pPr marL="0" indent="0">
              <a:buNone/>
            </a:pPr>
            <a:r>
              <a:rPr lang="en-US" sz="1800" dirty="0"/>
              <a:t>Student should arrive on time, stay the duration of the workday, avoid excessive absences. </a:t>
            </a:r>
          </a:p>
          <a:p>
            <a:r>
              <a:rPr lang="en-US" b="1" dirty="0"/>
              <a:t>Behavior and attitude</a:t>
            </a:r>
          </a:p>
          <a:p>
            <a:pPr marL="0" indent="0">
              <a:buNone/>
            </a:pPr>
            <a:r>
              <a:rPr lang="en-US" sz="1900" dirty="0"/>
              <a:t>Student should have a positive attitude about the agency, field instructor, co-workers, fellow interns, and clients. Misuse of personal cell phone and/or social media.</a:t>
            </a:r>
          </a:p>
          <a:p>
            <a:r>
              <a:rPr lang="en-US" b="1" dirty="0"/>
              <a:t>Identify with social work as a profession</a:t>
            </a:r>
          </a:p>
          <a:p>
            <a:pPr marL="0" indent="0">
              <a:buNone/>
            </a:pPr>
            <a:r>
              <a:rPr lang="en-US" sz="1900" dirty="0"/>
              <a:t>Student should embody the 6 values of the social work profession and demonstrate commitment to values through performance and attitude.</a:t>
            </a:r>
          </a:p>
          <a:p>
            <a:r>
              <a:rPr lang="en-US" b="1" dirty="0"/>
              <a:t>Use of time</a:t>
            </a:r>
          </a:p>
          <a:p>
            <a:pPr marL="0" indent="0">
              <a:buNone/>
            </a:pPr>
            <a:r>
              <a:rPr lang="en-US" sz="2100" dirty="0"/>
              <a:t>Student should make good use of time by managing it in a manner that is conducive to completing tasks and assignments on time and by established deadlines.</a:t>
            </a:r>
          </a:p>
          <a:p>
            <a:r>
              <a:rPr lang="en-US" b="1" dirty="0"/>
              <a:t>Adherence to NASW Code of Ethics</a:t>
            </a:r>
          </a:p>
          <a:p>
            <a:pPr marL="0" indent="0">
              <a:buNone/>
            </a:pPr>
            <a:r>
              <a:rPr lang="en-US" sz="2100" dirty="0"/>
              <a:t>Student should understand standards outlined in the NASW Code of Ethics and demonstrate knowledge through conduct and performance.</a:t>
            </a:r>
          </a:p>
        </p:txBody>
      </p:sp>
    </p:spTree>
    <p:extLst>
      <p:ext uri="{BB962C8B-B14F-4D97-AF65-F5344CB8AC3E}">
        <p14:creationId xmlns:p14="http://schemas.microsoft.com/office/powerpoint/2010/main" val="32934334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896" y="457200"/>
            <a:ext cx="8229600" cy="1143000"/>
          </a:xfrm>
        </p:spPr>
        <p:txBody>
          <a:bodyPr>
            <a:normAutofit fontScale="90000"/>
          </a:bodyPr>
          <a:lstStyle/>
          <a:p>
            <a:r>
              <a:rPr lang="en-US" dirty="0"/>
              <a:t>Challenges in Field Education</a:t>
            </a:r>
            <a:br>
              <a:rPr lang="en-US" dirty="0"/>
            </a:br>
            <a:r>
              <a:rPr lang="en-US" sz="4000" dirty="0"/>
              <a:t>Personal Circumstances</a:t>
            </a:r>
            <a:endParaRPr lang="en-US" dirty="0"/>
          </a:p>
        </p:txBody>
      </p:sp>
      <p:sp>
        <p:nvSpPr>
          <p:cNvPr id="3" name="Content Placeholder 2"/>
          <p:cNvSpPr>
            <a:spLocks noGrp="1"/>
          </p:cNvSpPr>
          <p:nvPr>
            <p:ph idx="1"/>
          </p:nvPr>
        </p:nvSpPr>
        <p:spPr/>
        <p:txBody>
          <a:bodyPr>
            <a:normAutofit lnSpcReduction="10000"/>
          </a:bodyPr>
          <a:lstStyle/>
          <a:p>
            <a:r>
              <a:rPr lang="en-US" b="1" dirty="0"/>
              <a:t>Past Personal Experiences</a:t>
            </a:r>
          </a:p>
          <a:p>
            <a:pPr marL="0" indent="0">
              <a:buNone/>
            </a:pPr>
            <a:r>
              <a:rPr lang="en-US" sz="1800" dirty="0"/>
              <a:t>Student should be aware of how past experiences may impact relationships at field placement site (clients, staff, community).</a:t>
            </a:r>
          </a:p>
          <a:p>
            <a:r>
              <a:rPr lang="en-US" b="1" dirty="0"/>
              <a:t>Current Family Issues</a:t>
            </a:r>
          </a:p>
          <a:p>
            <a:pPr marL="0" indent="0">
              <a:buNone/>
            </a:pPr>
            <a:r>
              <a:rPr lang="en-US" sz="1800" dirty="0"/>
              <a:t>Student should be aware of how current family situations may impact performance at placement site (divorce, births, etc.).</a:t>
            </a:r>
          </a:p>
          <a:p>
            <a:r>
              <a:rPr lang="en-US" b="1" dirty="0"/>
              <a:t>Other Commitments</a:t>
            </a:r>
          </a:p>
          <a:p>
            <a:pPr marL="0" indent="0">
              <a:buNone/>
            </a:pPr>
            <a:r>
              <a:rPr lang="en-US" sz="1800" dirty="0"/>
              <a:t>Student should ensure that other commitments outside of the field placement do not interfere with commitment to the clients/agency.</a:t>
            </a:r>
          </a:p>
          <a:p>
            <a:r>
              <a:rPr lang="en-US" b="1" dirty="0"/>
              <a:t>Ability to Balance School and Work </a:t>
            </a:r>
          </a:p>
          <a:p>
            <a:pPr marL="0" indent="0">
              <a:buNone/>
            </a:pPr>
            <a:r>
              <a:rPr lang="en-US" sz="1800" dirty="0"/>
              <a:t>Student should make necessary arrangements to ensure ability to effectively handle school and work so neither is adversely impacted. </a:t>
            </a:r>
          </a:p>
        </p:txBody>
      </p:sp>
    </p:spTree>
    <p:extLst>
      <p:ext uri="{BB962C8B-B14F-4D97-AF65-F5344CB8AC3E}">
        <p14:creationId xmlns:p14="http://schemas.microsoft.com/office/powerpoint/2010/main" val="41117960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9033"/>
            <a:ext cx="8229600" cy="1143000"/>
          </a:xfrm>
        </p:spPr>
        <p:txBody>
          <a:bodyPr>
            <a:normAutofit fontScale="90000"/>
          </a:bodyPr>
          <a:lstStyle/>
          <a:p>
            <a:r>
              <a:rPr lang="en-US" dirty="0"/>
              <a:t>Challenges in Field Education</a:t>
            </a:r>
            <a:br>
              <a:rPr lang="en-US" dirty="0"/>
            </a:br>
            <a:r>
              <a:rPr lang="en-US" sz="4000" dirty="0"/>
              <a:t>Managing Relationships</a:t>
            </a:r>
            <a:endParaRPr lang="en-US" dirty="0"/>
          </a:p>
        </p:txBody>
      </p:sp>
      <p:sp>
        <p:nvSpPr>
          <p:cNvPr id="4" name="Text Placeholder 3"/>
          <p:cNvSpPr>
            <a:spLocks noGrp="1"/>
          </p:cNvSpPr>
          <p:nvPr>
            <p:ph type="body" idx="1"/>
          </p:nvPr>
        </p:nvSpPr>
        <p:spPr/>
        <p:txBody>
          <a:bodyPr/>
          <a:lstStyle/>
          <a:p>
            <a:r>
              <a:rPr lang="en-US" dirty="0"/>
              <a:t>Field Instructor Relationship</a:t>
            </a:r>
          </a:p>
        </p:txBody>
      </p:sp>
      <p:sp>
        <p:nvSpPr>
          <p:cNvPr id="5" name="Content Placeholder 4"/>
          <p:cNvSpPr>
            <a:spLocks noGrp="1"/>
          </p:cNvSpPr>
          <p:nvPr>
            <p:ph sz="half" idx="2"/>
          </p:nvPr>
        </p:nvSpPr>
        <p:spPr/>
        <p:txBody>
          <a:bodyPr>
            <a:normAutofit fontScale="77500" lnSpcReduction="20000"/>
          </a:bodyPr>
          <a:lstStyle/>
          <a:p>
            <a:r>
              <a:rPr lang="en-US" b="1" dirty="0"/>
              <a:t>Teaching Style v Learning Style</a:t>
            </a:r>
          </a:p>
          <a:p>
            <a:pPr marL="0" indent="0">
              <a:buNone/>
            </a:pPr>
            <a:r>
              <a:rPr lang="en-US" sz="1900" dirty="0"/>
              <a:t>Student should work with FI to ensure FI’s teaching style and student learning style are complimentary.  Identify and discuss differences, concerns, issues.</a:t>
            </a:r>
          </a:p>
          <a:p>
            <a:pPr marL="0" indent="0">
              <a:buNone/>
            </a:pPr>
            <a:endParaRPr lang="en-US" sz="2000" dirty="0"/>
          </a:p>
          <a:p>
            <a:r>
              <a:rPr lang="en-US" b="1" dirty="0"/>
              <a:t>Supervisory Meetings</a:t>
            </a:r>
          </a:p>
          <a:p>
            <a:pPr marL="0" indent="0">
              <a:buNone/>
            </a:pPr>
            <a:r>
              <a:rPr lang="en-US" sz="1900" dirty="0"/>
              <a:t>Student should work with FI to ensure supervision meetings occur on a regular and consistent basis, prepare for meetings (case presentation, organizational concerns, client issues, etc.)</a:t>
            </a:r>
          </a:p>
        </p:txBody>
      </p:sp>
      <p:sp>
        <p:nvSpPr>
          <p:cNvPr id="6" name="Text Placeholder 5"/>
          <p:cNvSpPr>
            <a:spLocks noGrp="1"/>
          </p:cNvSpPr>
          <p:nvPr>
            <p:ph type="body" sz="quarter" idx="3"/>
          </p:nvPr>
        </p:nvSpPr>
        <p:spPr/>
        <p:txBody>
          <a:bodyPr/>
          <a:lstStyle/>
          <a:p>
            <a:r>
              <a:rPr lang="en-US" dirty="0"/>
              <a:t>Client Relationships</a:t>
            </a:r>
          </a:p>
        </p:txBody>
      </p:sp>
      <p:sp>
        <p:nvSpPr>
          <p:cNvPr id="7" name="Content Placeholder 6"/>
          <p:cNvSpPr>
            <a:spLocks noGrp="1"/>
          </p:cNvSpPr>
          <p:nvPr>
            <p:ph sz="quarter" idx="4"/>
          </p:nvPr>
        </p:nvSpPr>
        <p:spPr/>
        <p:txBody>
          <a:bodyPr>
            <a:normAutofit fontScale="77500" lnSpcReduction="20000"/>
          </a:bodyPr>
          <a:lstStyle/>
          <a:p>
            <a:r>
              <a:rPr lang="en-US" b="1" dirty="0"/>
              <a:t>Establishing Rapport</a:t>
            </a:r>
          </a:p>
          <a:p>
            <a:pPr marL="0" indent="0">
              <a:buNone/>
            </a:pPr>
            <a:r>
              <a:rPr lang="en-US" sz="1900" dirty="0"/>
              <a:t>Student should work with FI to gain knowledge/skills necessary to build rapport</a:t>
            </a:r>
            <a:r>
              <a:rPr lang="en-US" sz="1800" dirty="0"/>
              <a:t>.</a:t>
            </a:r>
          </a:p>
          <a:p>
            <a:r>
              <a:rPr lang="en-US" b="1" dirty="0"/>
              <a:t>Maintaining Professional Relationships</a:t>
            </a:r>
          </a:p>
          <a:p>
            <a:pPr marL="0" indent="0">
              <a:buNone/>
            </a:pPr>
            <a:r>
              <a:rPr lang="en-US" sz="1900" dirty="0"/>
              <a:t>Student should work with FI to build knowledge/skills necessary to manage healthy professional relationships with clients.</a:t>
            </a:r>
          </a:p>
          <a:p>
            <a:r>
              <a:rPr lang="en-US" b="1" dirty="0"/>
              <a:t>Utilizing Appropriate Techniques</a:t>
            </a:r>
          </a:p>
          <a:p>
            <a:pPr marL="0" indent="0">
              <a:buNone/>
            </a:pPr>
            <a:r>
              <a:rPr lang="en-US" sz="1900" dirty="0"/>
              <a:t>Students should work with FI to build knowledge/skills necessary to intervene with clients effectively.</a:t>
            </a:r>
          </a:p>
          <a:p>
            <a:r>
              <a:rPr lang="en-US" b="1" dirty="0"/>
              <a:t>Managing Assignments Effectively</a:t>
            </a:r>
          </a:p>
          <a:p>
            <a:pPr marL="0" indent="0">
              <a:buNone/>
            </a:pPr>
            <a:r>
              <a:rPr lang="en-US" sz="1900" dirty="0"/>
              <a:t>Student should work with FI during each stage of practice to build knowledge/skills to effectively manage assignments from start to finish. </a:t>
            </a:r>
            <a:endParaRPr lang="en-US" sz="1900" dirty="0">
              <a:highlight>
                <a:srgbClr val="FFFF00"/>
              </a:highlight>
            </a:endParaRPr>
          </a:p>
        </p:txBody>
      </p:sp>
    </p:spTree>
    <p:extLst>
      <p:ext uri="{BB962C8B-B14F-4D97-AF65-F5344CB8AC3E}">
        <p14:creationId xmlns:p14="http://schemas.microsoft.com/office/powerpoint/2010/main" val="32406782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a:t>Challenges in Field Education</a:t>
            </a:r>
            <a:br>
              <a:rPr lang="en-US" dirty="0"/>
            </a:br>
            <a:r>
              <a:rPr lang="en-US" sz="4000" dirty="0"/>
              <a:t>Performance</a:t>
            </a:r>
            <a:endParaRPr lang="en-US" dirty="0"/>
          </a:p>
        </p:txBody>
      </p:sp>
      <p:sp>
        <p:nvSpPr>
          <p:cNvPr id="3" name="Content Placeholder 2"/>
          <p:cNvSpPr>
            <a:spLocks noGrp="1"/>
          </p:cNvSpPr>
          <p:nvPr>
            <p:ph idx="1"/>
          </p:nvPr>
        </p:nvSpPr>
        <p:spPr>
          <a:xfrm>
            <a:off x="457200" y="1600200"/>
            <a:ext cx="8229600" cy="4768327"/>
          </a:xfrm>
        </p:spPr>
        <p:txBody>
          <a:bodyPr>
            <a:normAutofit fontScale="92500" lnSpcReduction="20000"/>
          </a:bodyPr>
          <a:lstStyle/>
          <a:p>
            <a:r>
              <a:rPr lang="en-US" b="1" dirty="0"/>
              <a:t>Professional Etiquette</a:t>
            </a:r>
          </a:p>
          <a:p>
            <a:pPr marL="0" indent="0">
              <a:buNone/>
            </a:pPr>
            <a:r>
              <a:rPr lang="en-US" sz="1800" dirty="0"/>
              <a:t>Student should communicate in professional manner, demonstrate office etiquette and manage self in a professional manner in all agency representation.</a:t>
            </a:r>
          </a:p>
          <a:p>
            <a:r>
              <a:rPr lang="en-US" b="1" dirty="0"/>
              <a:t>Time Management</a:t>
            </a:r>
          </a:p>
          <a:p>
            <a:pPr marL="0" indent="0">
              <a:buNone/>
            </a:pPr>
            <a:r>
              <a:rPr lang="en-US" sz="1800" dirty="0"/>
              <a:t>Student should manage time wisely to ensure work is done timely, meetings are attending promptly, deadlines are met while maintaining flexibility for unforeseen circumstances. </a:t>
            </a:r>
          </a:p>
          <a:p>
            <a:r>
              <a:rPr lang="en-US" b="1" dirty="0"/>
              <a:t>Quality of Work Product</a:t>
            </a:r>
          </a:p>
          <a:p>
            <a:pPr marL="0" indent="0">
              <a:buNone/>
            </a:pPr>
            <a:r>
              <a:rPr lang="en-US" sz="1800" dirty="0"/>
              <a:t>Student should produce quality work reflective of guidelines set forth by agency demonstrating knowledge, values, skills of social work practice. </a:t>
            </a:r>
          </a:p>
          <a:p>
            <a:r>
              <a:rPr lang="en-US" b="1" dirty="0"/>
              <a:t>Work Place Behavior</a:t>
            </a:r>
          </a:p>
          <a:p>
            <a:pPr marL="0" indent="0">
              <a:buNone/>
            </a:pPr>
            <a:r>
              <a:rPr lang="en-US" sz="1900" dirty="0"/>
              <a:t>Student should maintain behavior in alignment with social work value </a:t>
            </a:r>
            <a:r>
              <a:rPr lang="en-US" sz="1900" i="1" dirty="0"/>
              <a:t>promote dignity and worth of the person </a:t>
            </a:r>
            <a:r>
              <a:rPr lang="en-US" sz="1900" dirty="0"/>
              <a:t>while carrying out duties of the agency. </a:t>
            </a:r>
          </a:p>
          <a:p>
            <a:r>
              <a:rPr lang="en-US" b="1" dirty="0"/>
              <a:t>Skill Level</a:t>
            </a:r>
          </a:p>
          <a:p>
            <a:pPr marL="0" indent="0">
              <a:buNone/>
            </a:pPr>
            <a:r>
              <a:rPr lang="en-US" sz="1900" dirty="0"/>
              <a:t>Student should demonstrate knowledge, values, skills of the social work profession through behavior, actions, and work produce. </a:t>
            </a:r>
          </a:p>
        </p:txBody>
      </p:sp>
    </p:spTree>
    <p:extLst>
      <p:ext uri="{BB962C8B-B14F-4D97-AF65-F5344CB8AC3E}">
        <p14:creationId xmlns:p14="http://schemas.microsoft.com/office/powerpoint/2010/main" val="2918031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 to Manage Student Issues</a:t>
            </a:r>
          </a:p>
        </p:txBody>
      </p:sp>
      <p:sp>
        <p:nvSpPr>
          <p:cNvPr id="8" name="Content Placeholder 7"/>
          <p:cNvSpPr>
            <a:spLocks noGrp="1"/>
          </p:cNvSpPr>
          <p:nvPr>
            <p:ph idx="1"/>
          </p:nvPr>
        </p:nvSpPr>
        <p:spPr/>
        <p:txBody>
          <a:bodyPr>
            <a:normAutofit fontScale="70000" lnSpcReduction="20000"/>
          </a:bodyPr>
          <a:lstStyle/>
          <a:p>
            <a:r>
              <a:rPr lang="en-US" dirty="0"/>
              <a:t>Provide student with immediate feedback</a:t>
            </a:r>
          </a:p>
          <a:p>
            <a:r>
              <a:rPr lang="en-US" dirty="0"/>
              <a:t>Be clear and concise</a:t>
            </a:r>
          </a:p>
          <a:p>
            <a:r>
              <a:rPr lang="en-US" dirty="0"/>
              <a:t>Inform student of required behavior change</a:t>
            </a:r>
          </a:p>
          <a:p>
            <a:r>
              <a:rPr lang="en-US" dirty="0"/>
              <a:t>Set a time frame </a:t>
            </a:r>
          </a:p>
          <a:p>
            <a:r>
              <a:rPr lang="en-US" dirty="0"/>
              <a:t>Follow up re: time frame, provide additional feedback, adjust as necessary</a:t>
            </a:r>
          </a:p>
          <a:p>
            <a:r>
              <a:rPr lang="en-US" dirty="0"/>
              <a:t>Document interventions using supervision tool</a:t>
            </a:r>
          </a:p>
          <a:p>
            <a:r>
              <a:rPr lang="en-US" dirty="0"/>
              <a:t>Address areas of growth and learning opportunities in Learning Agreement and /LET</a:t>
            </a:r>
          </a:p>
          <a:p>
            <a:pPr marL="0" indent="0">
              <a:buNone/>
            </a:pPr>
            <a:endParaRPr lang="en-US" dirty="0"/>
          </a:p>
          <a:p>
            <a:pPr marL="0" indent="0" algn="ctr">
              <a:buNone/>
            </a:pPr>
            <a:r>
              <a:rPr lang="en-US" b="1" dirty="0"/>
              <a:t>Notify LIAISON/FIELD COORDINATOR immediately of any recurring issues, NASW violations, unprofessional behavior, harassment, discrimination or illegal behavior (HIPPA). </a:t>
            </a:r>
          </a:p>
        </p:txBody>
      </p:sp>
    </p:spTree>
    <p:extLst>
      <p:ext uri="{BB962C8B-B14F-4D97-AF65-F5344CB8AC3E}">
        <p14:creationId xmlns:p14="http://schemas.microsoft.com/office/powerpoint/2010/main" val="8338425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61E22-0675-9AF7-7E78-018FD9E3D75F}"/>
              </a:ext>
            </a:extLst>
          </p:cNvPr>
          <p:cNvSpPr>
            <a:spLocks noGrp="1"/>
          </p:cNvSpPr>
          <p:nvPr>
            <p:ph type="title"/>
          </p:nvPr>
        </p:nvSpPr>
        <p:spPr/>
        <p:txBody>
          <a:bodyPr/>
          <a:lstStyle/>
          <a:p>
            <a:r>
              <a:rPr lang="en-US" dirty="0"/>
              <a:t>Paid Placement/Internship</a:t>
            </a:r>
          </a:p>
        </p:txBody>
      </p:sp>
      <p:sp>
        <p:nvSpPr>
          <p:cNvPr id="3" name="Content Placeholder 2">
            <a:extLst>
              <a:ext uri="{FF2B5EF4-FFF2-40B4-BE49-F238E27FC236}">
                <a16:creationId xmlns:a16="http://schemas.microsoft.com/office/drawing/2014/main" id="{210036CD-4752-805C-441C-D60D77EAF4FA}"/>
              </a:ext>
            </a:extLst>
          </p:cNvPr>
          <p:cNvSpPr>
            <a:spLocks noGrp="1"/>
          </p:cNvSpPr>
          <p:nvPr>
            <p:ph idx="1"/>
          </p:nvPr>
        </p:nvSpPr>
        <p:spPr/>
        <p:txBody>
          <a:bodyPr>
            <a:normAutofit fontScale="92500" lnSpcReduction="10000"/>
          </a:bodyPr>
          <a:lstStyle/>
          <a:p>
            <a:r>
              <a:rPr lang="en-US" b="1" u="sng" dirty="0"/>
              <a:t>Stipend</a:t>
            </a:r>
            <a:r>
              <a:rPr lang="en-US" dirty="0"/>
              <a:t>: Now or in the future create a budget line or seek grand funding for intern stipends.  Between $500-2500 is average.</a:t>
            </a:r>
          </a:p>
          <a:p>
            <a:r>
              <a:rPr lang="en-US" b="1" u="sng" dirty="0"/>
              <a:t>Hourly Pay:</a:t>
            </a:r>
            <a:r>
              <a:rPr lang="en-US" dirty="0"/>
              <a:t> Find ways to hire interns as part-time staff to compensate for the work they already to.</a:t>
            </a:r>
          </a:p>
          <a:p>
            <a:r>
              <a:rPr lang="en-US" b="1" u="sng" dirty="0"/>
              <a:t>Employment Based Placement:</a:t>
            </a:r>
            <a:r>
              <a:rPr lang="en-US" dirty="0"/>
              <a:t> If the student works for the agency—lets use the paid position as field credit.</a:t>
            </a:r>
          </a:p>
          <a:p>
            <a:r>
              <a:rPr lang="en-US" b="1" u="sng" dirty="0"/>
              <a:t>AmeriCorps:</a:t>
            </a:r>
            <a:r>
              <a:rPr lang="en-US" dirty="0"/>
              <a:t> Partner with AmeriCorps for part time positions.</a:t>
            </a:r>
            <a:endParaRPr lang="en-US" b="1" u="sng" dirty="0"/>
          </a:p>
          <a:p>
            <a:endParaRPr lang="en-US" b="1" u="sng" dirty="0"/>
          </a:p>
        </p:txBody>
      </p:sp>
    </p:spTree>
    <p:extLst>
      <p:ext uri="{BB962C8B-B14F-4D97-AF65-F5344CB8AC3E}">
        <p14:creationId xmlns:p14="http://schemas.microsoft.com/office/powerpoint/2010/main" val="63542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3564"/>
            <a:ext cx="8229600" cy="614074"/>
          </a:xfrm>
        </p:spPr>
        <p:txBody>
          <a:bodyPr>
            <a:normAutofit fontScale="90000"/>
          </a:bodyPr>
          <a:lstStyle/>
          <a:p>
            <a:r>
              <a:rPr lang="en-US" dirty="0"/>
              <a:t>Field Instructor Qualifications</a:t>
            </a:r>
          </a:p>
        </p:txBody>
      </p:sp>
      <p:sp>
        <p:nvSpPr>
          <p:cNvPr id="3" name="Content Placeholder 2"/>
          <p:cNvSpPr>
            <a:spLocks noGrp="1"/>
          </p:cNvSpPr>
          <p:nvPr>
            <p:ph idx="1"/>
          </p:nvPr>
        </p:nvSpPr>
        <p:spPr/>
        <p:txBody>
          <a:bodyPr/>
          <a:lstStyle/>
          <a:p>
            <a:r>
              <a:rPr lang="en-US" dirty="0"/>
              <a:t>For BASW students: A baccalaureate degree in social work or BA degree with extensive social service practice experience</a:t>
            </a:r>
          </a:p>
          <a:p>
            <a:r>
              <a:rPr lang="en-US" dirty="0"/>
              <a:t>For MSW students: An MSW degree with two years of post-master’s experience, license preferred</a:t>
            </a:r>
          </a:p>
        </p:txBody>
      </p:sp>
    </p:spTree>
    <p:extLst>
      <p:ext uri="{BB962C8B-B14F-4D97-AF65-F5344CB8AC3E}">
        <p14:creationId xmlns:p14="http://schemas.microsoft.com/office/powerpoint/2010/main" val="11459581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rtlCol="0">
            <a:normAutofit fontScale="90000"/>
          </a:bodyPr>
          <a:lstStyle/>
          <a:p>
            <a:pPr>
              <a:defRPr/>
            </a:pPr>
            <a:br>
              <a:rPr lang="en-US" altLang="en-US" dirty="0"/>
            </a:br>
            <a:br>
              <a:rPr lang="en-US" altLang="en-US" dirty="0"/>
            </a:br>
            <a:r>
              <a:rPr lang="en-US" altLang="en-US" dirty="0"/>
              <a:t>Remember to also check Field Education Website for more info on </a:t>
            </a:r>
            <a:r>
              <a:rPr lang="en-US" altLang="en-US" sz="6700" b="1" dirty="0"/>
              <a:t>Sonia system</a:t>
            </a:r>
            <a:r>
              <a:rPr lang="en-US" altLang="en-US" dirty="0"/>
              <a:t>.</a:t>
            </a:r>
            <a:br>
              <a:rPr lang="en-US" altLang="en-US" dirty="0"/>
            </a:br>
            <a:r>
              <a:rPr lang="en-US" altLang="en-US" sz="2700" dirty="0">
                <a:hlinkClick r:id="rId3"/>
              </a:rPr>
              <a:t>https://socialwork.msu.edu/Programs/Field-Education</a:t>
            </a:r>
            <a:br>
              <a:rPr lang="en-US" altLang="en-US" sz="2700" dirty="0"/>
            </a:br>
            <a:endParaRPr lang="en-US" dirty="0"/>
          </a:p>
        </p:txBody>
      </p:sp>
    </p:spTree>
    <p:extLst>
      <p:ext uri="{BB962C8B-B14F-4D97-AF65-F5344CB8AC3E}">
        <p14:creationId xmlns:p14="http://schemas.microsoft.com/office/powerpoint/2010/main" val="37479333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dirty="0"/>
              <a:t>Contacts</a:t>
            </a:r>
          </a:p>
        </p:txBody>
      </p:sp>
      <p:sp>
        <p:nvSpPr>
          <p:cNvPr id="54275" name="Content Placeholder 2"/>
          <p:cNvSpPr>
            <a:spLocks noGrp="1"/>
          </p:cNvSpPr>
          <p:nvPr>
            <p:ph sz="half" idx="1"/>
          </p:nvPr>
        </p:nvSpPr>
        <p:spPr>
          <a:xfrm>
            <a:off x="609600" y="1415038"/>
            <a:ext cx="4038600" cy="4757499"/>
          </a:xfrm>
        </p:spPr>
        <p:txBody>
          <a:bodyPr>
            <a:noAutofit/>
          </a:bodyPr>
          <a:lstStyle/>
          <a:p>
            <a:pPr marL="0" indent="0" eaLnBrk="1" hangingPunct="1">
              <a:lnSpc>
                <a:spcPct val="60000"/>
              </a:lnSpc>
              <a:spcBef>
                <a:spcPts val="480"/>
              </a:spcBef>
              <a:buNone/>
              <a:defRPr/>
            </a:pPr>
            <a:r>
              <a:rPr lang="en-US" sz="1900" b="1" kern="0" spc="-150" dirty="0"/>
              <a:t>Julie A. Navarre, LMSW</a:t>
            </a:r>
          </a:p>
          <a:p>
            <a:pPr marL="0" indent="0" eaLnBrk="1" hangingPunct="1">
              <a:lnSpc>
                <a:spcPct val="60000"/>
              </a:lnSpc>
              <a:spcBef>
                <a:spcPts val="480"/>
              </a:spcBef>
              <a:buNone/>
              <a:defRPr/>
            </a:pPr>
            <a:r>
              <a:rPr lang="en-US" sz="1900" kern="0" spc="-150" dirty="0"/>
              <a:t>Director of Field Education</a:t>
            </a:r>
          </a:p>
          <a:p>
            <a:pPr marL="0" indent="0" eaLnBrk="1" hangingPunct="1">
              <a:lnSpc>
                <a:spcPct val="60000"/>
              </a:lnSpc>
              <a:spcBef>
                <a:spcPts val="480"/>
              </a:spcBef>
              <a:buNone/>
              <a:defRPr/>
            </a:pPr>
            <a:r>
              <a:rPr lang="en-US" sz="1900" kern="0" spc="-150" dirty="0"/>
              <a:t>517-432-3722   </a:t>
            </a:r>
          </a:p>
          <a:p>
            <a:pPr marL="0" indent="0" eaLnBrk="1" hangingPunct="1">
              <a:lnSpc>
                <a:spcPct val="60000"/>
              </a:lnSpc>
              <a:spcBef>
                <a:spcPts val="480"/>
              </a:spcBef>
              <a:buNone/>
              <a:defRPr/>
            </a:pPr>
            <a:r>
              <a:rPr lang="en-US" sz="1900" kern="0" spc="-150" dirty="0">
                <a:hlinkClick r:id="rId3"/>
              </a:rPr>
              <a:t>navarre@msu.edu</a:t>
            </a:r>
            <a:endParaRPr lang="en-US" sz="1900" kern="0" spc="-150" dirty="0"/>
          </a:p>
          <a:p>
            <a:pPr marL="0" indent="0" eaLnBrk="1" hangingPunct="1">
              <a:lnSpc>
                <a:spcPct val="60000"/>
              </a:lnSpc>
              <a:spcBef>
                <a:spcPts val="480"/>
              </a:spcBef>
              <a:buNone/>
              <a:defRPr/>
            </a:pPr>
            <a:endParaRPr lang="en-US" sz="1800" spc="-150" dirty="0"/>
          </a:p>
          <a:p>
            <a:pPr marL="0" indent="0" eaLnBrk="1" hangingPunct="1">
              <a:lnSpc>
                <a:spcPct val="60000"/>
              </a:lnSpc>
              <a:spcBef>
                <a:spcPts val="480"/>
              </a:spcBef>
              <a:buNone/>
              <a:defRPr/>
            </a:pPr>
            <a:r>
              <a:rPr lang="en-US" sz="1900" b="1" spc="-150" dirty="0"/>
              <a:t>Leisa Fuller, LMSW</a:t>
            </a:r>
          </a:p>
          <a:p>
            <a:pPr marL="0" indent="0" eaLnBrk="1" hangingPunct="1">
              <a:lnSpc>
                <a:spcPct val="60000"/>
              </a:lnSpc>
              <a:spcBef>
                <a:spcPts val="480"/>
              </a:spcBef>
              <a:buNone/>
              <a:defRPr/>
            </a:pPr>
            <a:r>
              <a:rPr lang="en-US" sz="1900" spc="-150" dirty="0"/>
              <a:t>Assistant Director of Field/EL Coordinator</a:t>
            </a:r>
          </a:p>
          <a:p>
            <a:pPr marL="0" indent="0" eaLnBrk="1" hangingPunct="1">
              <a:lnSpc>
                <a:spcPct val="60000"/>
              </a:lnSpc>
              <a:spcBef>
                <a:spcPts val="480"/>
              </a:spcBef>
              <a:buNone/>
              <a:defRPr/>
            </a:pPr>
            <a:r>
              <a:rPr lang="en-US" sz="1900" spc="-150" dirty="0"/>
              <a:t>517-353-8631 </a:t>
            </a:r>
          </a:p>
          <a:p>
            <a:pPr marL="0" indent="0" eaLnBrk="1" hangingPunct="1">
              <a:lnSpc>
                <a:spcPct val="60000"/>
              </a:lnSpc>
              <a:spcBef>
                <a:spcPts val="480"/>
              </a:spcBef>
              <a:buNone/>
              <a:defRPr/>
            </a:pPr>
            <a:r>
              <a:rPr lang="en-US" sz="1900" spc="-150" dirty="0">
                <a:hlinkClick r:id="rId4"/>
              </a:rPr>
              <a:t>fullerle@msu.edu</a:t>
            </a:r>
            <a:endParaRPr lang="en-US" sz="1900" spc="-150" dirty="0"/>
          </a:p>
          <a:p>
            <a:pPr marL="0" indent="0" eaLnBrk="1" hangingPunct="1">
              <a:lnSpc>
                <a:spcPct val="60000"/>
              </a:lnSpc>
              <a:spcBef>
                <a:spcPts val="480"/>
              </a:spcBef>
              <a:buNone/>
              <a:defRPr/>
            </a:pPr>
            <a:endParaRPr lang="en-US" sz="1800" b="1" spc="-150" dirty="0"/>
          </a:p>
          <a:p>
            <a:pPr marL="0" indent="0" eaLnBrk="1" hangingPunct="1">
              <a:lnSpc>
                <a:spcPct val="60000"/>
              </a:lnSpc>
              <a:spcBef>
                <a:spcPts val="480"/>
              </a:spcBef>
              <a:buNone/>
              <a:defRPr/>
            </a:pPr>
            <a:r>
              <a:rPr lang="en-US" sz="1900" b="1" spc="-150" dirty="0"/>
              <a:t>Cheryl Williams-Hecksel</a:t>
            </a:r>
          </a:p>
          <a:p>
            <a:pPr marL="0" indent="0" eaLnBrk="1" hangingPunct="1">
              <a:lnSpc>
                <a:spcPct val="60000"/>
              </a:lnSpc>
              <a:spcBef>
                <a:spcPts val="480"/>
              </a:spcBef>
              <a:buNone/>
              <a:defRPr/>
            </a:pPr>
            <a:r>
              <a:rPr lang="en-US" sz="1900" spc="-150" dirty="0"/>
              <a:t>EBTT Certificate Field Coordinator</a:t>
            </a:r>
          </a:p>
          <a:p>
            <a:pPr marL="0" indent="0" eaLnBrk="1" hangingPunct="1">
              <a:lnSpc>
                <a:spcPct val="60000"/>
              </a:lnSpc>
              <a:spcBef>
                <a:spcPts val="480"/>
              </a:spcBef>
              <a:buNone/>
              <a:defRPr/>
            </a:pPr>
            <a:r>
              <a:rPr lang="en-US" sz="1900" spc="-150" dirty="0"/>
              <a:t>517-432-1659</a:t>
            </a:r>
          </a:p>
          <a:p>
            <a:pPr marL="0" indent="0" eaLnBrk="1" hangingPunct="1">
              <a:lnSpc>
                <a:spcPct val="60000"/>
              </a:lnSpc>
              <a:spcBef>
                <a:spcPts val="480"/>
              </a:spcBef>
              <a:buNone/>
              <a:defRPr/>
            </a:pPr>
            <a:r>
              <a:rPr lang="en-US" sz="1900" spc="-150" dirty="0">
                <a:hlinkClick r:id="rId5"/>
              </a:rPr>
              <a:t>will1534@msu.edu</a:t>
            </a:r>
            <a:r>
              <a:rPr lang="en-US" sz="1900" spc="-150" dirty="0"/>
              <a:t> </a:t>
            </a:r>
          </a:p>
          <a:p>
            <a:pPr marL="0" indent="0" eaLnBrk="1" hangingPunct="1">
              <a:lnSpc>
                <a:spcPct val="60000"/>
              </a:lnSpc>
              <a:spcBef>
                <a:spcPts val="480"/>
              </a:spcBef>
              <a:buNone/>
              <a:defRPr/>
            </a:pPr>
            <a:endParaRPr lang="en-US" sz="1800" b="1" spc="-150" dirty="0"/>
          </a:p>
        </p:txBody>
      </p:sp>
      <p:sp>
        <p:nvSpPr>
          <p:cNvPr id="2" name="Content Placeholder 1"/>
          <p:cNvSpPr>
            <a:spLocks noGrp="1"/>
          </p:cNvSpPr>
          <p:nvPr>
            <p:ph sz="half" idx="2"/>
          </p:nvPr>
        </p:nvSpPr>
        <p:spPr>
          <a:xfrm>
            <a:off x="4572000" y="1415038"/>
            <a:ext cx="4038600" cy="4834647"/>
          </a:xfrm>
        </p:spPr>
        <p:txBody>
          <a:bodyPr>
            <a:noAutofit/>
          </a:bodyPr>
          <a:lstStyle/>
          <a:p>
            <a:pPr marL="0" indent="0">
              <a:lnSpc>
                <a:spcPct val="60000"/>
              </a:lnSpc>
              <a:spcBef>
                <a:spcPts val="480"/>
              </a:spcBef>
              <a:buNone/>
              <a:defRPr/>
            </a:pPr>
            <a:r>
              <a:rPr lang="en-US" sz="1900" b="1" kern="0" spc="-150" dirty="0"/>
              <a:t>Nicki Moody, LMSW, ACSW</a:t>
            </a:r>
          </a:p>
          <a:p>
            <a:pPr marL="0" indent="0">
              <a:lnSpc>
                <a:spcPct val="60000"/>
              </a:lnSpc>
              <a:spcBef>
                <a:spcPts val="480"/>
              </a:spcBef>
              <a:buNone/>
              <a:defRPr/>
            </a:pPr>
            <a:r>
              <a:rPr lang="en-US" sz="1900" spc="-150" dirty="0"/>
              <a:t>BASW/EL Generalist Field Coordinator</a:t>
            </a:r>
          </a:p>
          <a:p>
            <a:pPr marL="0" indent="0">
              <a:lnSpc>
                <a:spcPct val="60000"/>
              </a:lnSpc>
              <a:spcBef>
                <a:spcPts val="480"/>
              </a:spcBef>
              <a:buNone/>
              <a:defRPr/>
            </a:pPr>
            <a:r>
              <a:rPr lang="en-US" sz="1900" spc="-150" dirty="0"/>
              <a:t>517-353-2999 </a:t>
            </a:r>
          </a:p>
          <a:p>
            <a:pPr marL="0" indent="0">
              <a:lnSpc>
                <a:spcPct val="60000"/>
              </a:lnSpc>
              <a:spcBef>
                <a:spcPts val="480"/>
              </a:spcBef>
              <a:buNone/>
              <a:defRPr/>
            </a:pPr>
            <a:r>
              <a:rPr lang="en-US" sz="1900" spc="-150" dirty="0">
                <a:hlinkClick r:id="rId6"/>
              </a:rPr>
              <a:t>nmoody@msu.edu</a:t>
            </a:r>
            <a:r>
              <a:rPr lang="en-US" sz="1900" spc="-150" dirty="0"/>
              <a:t>  </a:t>
            </a:r>
          </a:p>
          <a:p>
            <a:pPr marL="0" indent="0">
              <a:lnSpc>
                <a:spcPct val="60000"/>
              </a:lnSpc>
              <a:spcBef>
                <a:spcPts val="480"/>
              </a:spcBef>
              <a:buNone/>
              <a:defRPr/>
            </a:pPr>
            <a:endParaRPr lang="en-US" sz="2000" b="1" spc="-150" dirty="0"/>
          </a:p>
          <a:p>
            <a:pPr marL="0" indent="0">
              <a:lnSpc>
                <a:spcPct val="60000"/>
              </a:lnSpc>
              <a:spcBef>
                <a:spcPts val="480"/>
              </a:spcBef>
              <a:buNone/>
              <a:defRPr/>
            </a:pPr>
            <a:r>
              <a:rPr lang="en-US" sz="1900" b="1" spc="-150" dirty="0"/>
              <a:t>Caitlin Rogell-Jones, LMSW, MPH</a:t>
            </a:r>
          </a:p>
          <a:p>
            <a:pPr marL="0" indent="0">
              <a:lnSpc>
                <a:spcPct val="60000"/>
              </a:lnSpc>
              <a:spcBef>
                <a:spcPts val="480"/>
              </a:spcBef>
              <a:buNone/>
              <a:defRPr/>
            </a:pPr>
            <a:r>
              <a:rPr lang="en-US" sz="1900" spc="-150" dirty="0"/>
              <a:t>Statewide/Weekend/OCL Field Coordinator</a:t>
            </a:r>
          </a:p>
          <a:p>
            <a:pPr marL="0" indent="0">
              <a:lnSpc>
                <a:spcPct val="60000"/>
              </a:lnSpc>
              <a:spcBef>
                <a:spcPts val="480"/>
              </a:spcBef>
              <a:buNone/>
              <a:defRPr/>
            </a:pPr>
            <a:r>
              <a:rPr lang="en-US" sz="1900" spc="-150" dirty="0"/>
              <a:t>517-353-9745  </a:t>
            </a:r>
          </a:p>
          <a:p>
            <a:pPr marL="0" indent="0">
              <a:lnSpc>
                <a:spcPct val="60000"/>
              </a:lnSpc>
              <a:spcBef>
                <a:spcPts val="480"/>
              </a:spcBef>
              <a:buNone/>
              <a:defRPr/>
            </a:pPr>
            <a:r>
              <a:rPr lang="en-US" sz="1900" u="sng" spc="-150" dirty="0">
                <a:hlinkClick r:id="rId7"/>
              </a:rPr>
              <a:t>rogellca@msu.edu</a:t>
            </a:r>
            <a:endParaRPr lang="en-US" sz="1900" u="sng" spc="-150" dirty="0"/>
          </a:p>
          <a:p>
            <a:pPr marL="0" indent="0">
              <a:lnSpc>
                <a:spcPct val="60000"/>
              </a:lnSpc>
              <a:spcBef>
                <a:spcPts val="480"/>
              </a:spcBef>
              <a:buNone/>
              <a:defRPr/>
            </a:pPr>
            <a:endParaRPr lang="en-US" sz="1900" u="sng" spc="-150" dirty="0"/>
          </a:p>
          <a:p>
            <a:pPr marL="0" indent="0" eaLnBrk="1" hangingPunct="1">
              <a:lnSpc>
                <a:spcPct val="60000"/>
              </a:lnSpc>
              <a:spcBef>
                <a:spcPts val="480"/>
              </a:spcBef>
              <a:buNone/>
              <a:defRPr/>
            </a:pPr>
            <a:r>
              <a:rPr lang="en-US" sz="1900" b="1" spc="-150" dirty="0"/>
              <a:t>Heather Sattazahn</a:t>
            </a:r>
          </a:p>
          <a:p>
            <a:pPr marL="0" indent="0" eaLnBrk="1" hangingPunct="1">
              <a:lnSpc>
                <a:spcPct val="60000"/>
              </a:lnSpc>
              <a:spcBef>
                <a:spcPts val="480"/>
              </a:spcBef>
              <a:buNone/>
              <a:defRPr/>
            </a:pPr>
            <a:r>
              <a:rPr lang="en-US" sz="1900" spc="-150" dirty="0"/>
              <a:t>Field Office Coordinator</a:t>
            </a:r>
          </a:p>
          <a:p>
            <a:pPr marL="0" indent="0" eaLnBrk="1" hangingPunct="1">
              <a:lnSpc>
                <a:spcPct val="60000"/>
              </a:lnSpc>
              <a:spcBef>
                <a:spcPts val="480"/>
              </a:spcBef>
              <a:buNone/>
              <a:defRPr/>
            </a:pPr>
            <a:r>
              <a:rPr lang="en-US" sz="1900" spc="-150" dirty="0"/>
              <a:t>517-353-8621  </a:t>
            </a:r>
          </a:p>
          <a:p>
            <a:pPr marL="0" indent="0" eaLnBrk="1" hangingPunct="1">
              <a:lnSpc>
                <a:spcPct val="60000"/>
              </a:lnSpc>
              <a:spcBef>
                <a:spcPts val="480"/>
              </a:spcBef>
              <a:buNone/>
              <a:defRPr/>
            </a:pPr>
            <a:r>
              <a:rPr lang="en-US" sz="1900" spc="-150" dirty="0">
                <a:hlinkClick r:id="rId8"/>
              </a:rPr>
              <a:t>sattaza3@msu.edu</a:t>
            </a:r>
            <a:r>
              <a:rPr lang="en-US" sz="1900" spc="-150" dirty="0"/>
              <a:t> </a:t>
            </a:r>
          </a:p>
          <a:p>
            <a:pPr marL="0" indent="0">
              <a:lnSpc>
                <a:spcPct val="60000"/>
              </a:lnSpc>
              <a:spcBef>
                <a:spcPts val="480"/>
              </a:spcBef>
              <a:buNone/>
              <a:defRPr/>
            </a:pPr>
            <a:endParaRPr lang="en-US" sz="1900" spc="-150" dirty="0"/>
          </a:p>
        </p:txBody>
      </p:sp>
    </p:spTree>
    <p:extLst>
      <p:ext uri="{BB962C8B-B14F-4D97-AF65-F5344CB8AC3E}">
        <p14:creationId xmlns:p14="http://schemas.microsoft.com/office/powerpoint/2010/main" val="34183078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48144"/>
            <a:ext cx="8229600" cy="669493"/>
          </a:xfrm>
        </p:spPr>
        <p:txBody>
          <a:bodyPr>
            <a:normAutofit fontScale="90000"/>
          </a:bodyPr>
          <a:lstStyle/>
          <a:p>
            <a:r>
              <a:rPr lang="en-US" dirty="0"/>
              <a:t>We CANNOT do it without YOU!!!!!</a:t>
            </a:r>
          </a:p>
        </p:txBody>
      </p:sp>
      <p:pic>
        <p:nvPicPr>
          <p:cNvPr id="7" name="Picture 2" descr="https://sp.yimg.com/xj/th?id=OIP.M5ebf4765053ed8e80c8e522c09af477eH0&amp;pid=15.1&amp;P=0&amp;w=300&amp;h=30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2508" y="1537855"/>
            <a:ext cx="8215747" cy="437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1646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a:bodyPr>
          <a:lstStyle/>
          <a:p>
            <a:pPr eaLnBrk="1" hangingPunct="1"/>
            <a:r>
              <a:rPr lang="en-US" dirty="0"/>
              <a:t>Field Instructor (FI) Responsibilities</a:t>
            </a:r>
          </a:p>
        </p:txBody>
      </p:sp>
      <p:sp>
        <p:nvSpPr>
          <p:cNvPr id="6" name="Text Placeholder 5"/>
          <p:cNvSpPr>
            <a:spLocks noGrp="1"/>
          </p:cNvSpPr>
          <p:nvPr>
            <p:ph type="body" idx="1"/>
          </p:nvPr>
        </p:nvSpPr>
        <p:spPr/>
        <p:txBody>
          <a:bodyPr/>
          <a:lstStyle/>
          <a:p>
            <a:r>
              <a:rPr lang="en-US" dirty="0"/>
              <a:t>To the Student	</a:t>
            </a:r>
          </a:p>
        </p:txBody>
      </p:sp>
      <p:sp>
        <p:nvSpPr>
          <p:cNvPr id="7" name="Content Placeholder 6"/>
          <p:cNvSpPr>
            <a:spLocks noGrp="1"/>
          </p:cNvSpPr>
          <p:nvPr>
            <p:ph sz="half" idx="2"/>
          </p:nvPr>
        </p:nvSpPr>
        <p:spPr/>
        <p:txBody>
          <a:bodyPr>
            <a:normAutofit fontScale="85000" lnSpcReduction="20000"/>
          </a:bodyPr>
          <a:lstStyle/>
          <a:p>
            <a:r>
              <a:rPr lang="en-US" dirty="0"/>
              <a:t>Provide orientation to the agency and agency paperwork</a:t>
            </a:r>
          </a:p>
          <a:p>
            <a:r>
              <a:rPr lang="en-US" dirty="0"/>
              <a:t>Assist in developing the Learning Agreement </a:t>
            </a:r>
          </a:p>
          <a:p>
            <a:r>
              <a:rPr lang="en-US" dirty="0"/>
              <a:t>Coordinate educational opportunities</a:t>
            </a:r>
          </a:p>
          <a:p>
            <a:r>
              <a:rPr lang="en-US" dirty="0"/>
              <a:t>Provide weekly, 1hr supervision</a:t>
            </a:r>
          </a:p>
          <a:p>
            <a:r>
              <a:rPr lang="en-US" dirty="0"/>
              <a:t>Provide ongoing feedback</a:t>
            </a:r>
          </a:p>
          <a:p>
            <a:r>
              <a:rPr lang="en-US" dirty="0"/>
              <a:t>Assist student with challenging situations (with clients &amp; organization)</a:t>
            </a:r>
          </a:p>
        </p:txBody>
      </p:sp>
      <p:sp>
        <p:nvSpPr>
          <p:cNvPr id="8" name="Text Placeholder 7"/>
          <p:cNvSpPr>
            <a:spLocks noGrp="1"/>
          </p:cNvSpPr>
          <p:nvPr>
            <p:ph type="body" sz="quarter" idx="3"/>
          </p:nvPr>
        </p:nvSpPr>
        <p:spPr/>
        <p:txBody>
          <a:bodyPr/>
          <a:lstStyle/>
          <a:p>
            <a:r>
              <a:rPr lang="en-US" dirty="0"/>
              <a:t>To the School	</a:t>
            </a:r>
          </a:p>
        </p:txBody>
      </p:sp>
      <p:sp>
        <p:nvSpPr>
          <p:cNvPr id="9" name="Content Placeholder 8"/>
          <p:cNvSpPr>
            <a:spLocks noGrp="1"/>
          </p:cNvSpPr>
          <p:nvPr>
            <p:ph sz="quarter" idx="4"/>
          </p:nvPr>
        </p:nvSpPr>
        <p:spPr/>
        <p:txBody>
          <a:bodyPr>
            <a:normAutofit fontScale="85000" lnSpcReduction="20000"/>
          </a:bodyPr>
          <a:lstStyle/>
          <a:p>
            <a:r>
              <a:rPr lang="en-US" dirty="0"/>
              <a:t>Participate in field trainings</a:t>
            </a:r>
          </a:p>
          <a:p>
            <a:r>
              <a:rPr lang="en-US" dirty="0"/>
              <a:t>Complete mid-semester verbal evaluation</a:t>
            </a:r>
          </a:p>
          <a:p>
            <a:r>
              <a:rPr lang="en-US" dirty="0"/>
              <a:t>Consult with liaison re: issues/concerns</a:t>
            </a:r>
          </a:p>
          <a:p>
            <a:r>
              <a:rPr lang="en-US" dirty="0"/>
              <a:t>Report any changes that affect field placement:</a:t>
            </a:r>
          </a:p>
          <a:p>
            <a:pPr lvl="1"/>
            <a:r>
              <a:rPr lang="en-US" dirty="0"/>
              <a:t>If FI leaves agency/changes supervisor to student</a:t>
            </a:r>
          </a:p>
          <a:p>
            <a:pPr lvl="1"/>
            <a:r>
              <a:rPr lang="en-US" dirty="0"/>
              <a:t>If learning activities drastically change</a:t>
            </a:r>
          </a:p>
          <a:p>
            <a:pPr lvl="1"/>
            <a:r>
              <a:rPr lang="en-US" dirty="0"/>
              <a:t>If there are concerns about student performance</a:t>
            </a:r>
          </a:p>
          <a:p>
            <a:r>
              <a:rPr lang="en-US" dirty="0"/>
              <a:t>Complete, sign, and return all field related forms/documents</a:t>
            </a:r>
          </a:p>
        </p:txBody>
      </p:sp>
    </p:spTree>
    <p:extLst>
      <p:ext uri="{BB962C8B-B14F-4D97-AF65-F5344CB8AC3E}">
        <p14:creationId xmlns:p14="http://schemas.microsoft.com/office/powerpoint/2010/main" val="1792469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3186"/>
            <a:ext cx="8229600" cy="804452"/>
          </a:xfrm>
        </p:spPr>
        <p:txBody>
          <a:bodyPr/>
          <a:lstStyle/>
          <a:p>
            <a:r>
              <a:rPr lang="en-US" dirty="0"/>
              <a:t>Benefits of Field Instruction</a:t>
            </a:r>
          </a:p>
        </p:txBody>
      </p:sp>
      <p:sp>
        <p:nvSpPr>
          <p:cNvPr id="3" name="Content Placeholder 2"/>
          <p:cNvSpPr>
            <a:spLocks noGrp="1"/>
          </p:cNvSpPr>
          <p:nvPr>
            <p:ph idx="1"/>
          </p:nvPr>
        </p:nvSpPr>
        <p:spPr/>
        <p:txBody>
          <a:bodyPr>
            <a:normAutofit fontScale="92500" lnSpcReduction="10000"/>
          </a:bodyPr>
          <a:lstStyle/>
          <a:p>
            <a:r>
              <a:rPr lang="en-US" dirty="0"/>
              <a:t>$5 CEUs for appointment year 7/1-6/30</a:t>
            </a:r>
          </a:p>
          <a:p>
            <a:r>
              <a:rPr lang="en-US" dirty="0"/>
              <a:t>Appointment as Clinical Faculty with MSU</a:t>
            </a:r>
          </a:p>
          <a:p>
            <a:pPr lvl="1"/>
            <a:r>
              <a:rPr lang="en-US" dirty="0"/>
              <a:t>Library privileges</a:t>
            </a:r>
          </a:p>
          <a:p>
            <a:pPr lvl="1"/>
            <a:r>
              <a:rPr lang="en-US" dirty="0"/>
              <a:t>Use of intramural facilities and Forest Akers Golf Courses</a:t>
            </a:r>
          </a:p>
          <a:p>
            <a:pPr lvl="1"/>
            <a:r>
              <a:rPr lang="en-US" dirty="0"/>
              <a:t>Purchase of athletic tickets at faculty rate</a:t>
            </a:r>
          </a:p>
          <a:p>
            <a:pPr lvl="1"/>
            <a:r>
              <a:rPr lang="en-US" dirty="0"/>
              <a:t>MSU identification card</a:t>
            </a:r>
          </a:p>
          <a:p>
            <a:pPr lvl="1"/>
            <a:r>
              <a:rPr lang="en-US" dirty="0"/>
              <a:t>Eligibility for faculty membership in University Club</a:t>
            </a:r>
          </a:p>
          <a:p>
            <a:pPr lvl="1"/>
            <a:r>
              <a:rPr lang="en-US" dirty="0"/>
              <a:t>Parking privileges (must purchase permit)</a:t>
            </a:r>
          </a:p>
          <a:p>
            <a:pPr lvl="1"/>
            <a:r>
              <a:rPr lang="en-US" dirty="0"/>
              <a:t>MSU </a:t>
            </a:r>
            <a:r>
              <a:rPr lang="en-US"/>
              <a:t>Net ID/Email</a:t>
            </a:r>
            <a:endParaRPr lang="en-US" dirty="0"/>
          </a:p>
          <a:p>
            <a:pPr lvl="1"/>
            <a:endParaRPr lang="en-US" dirty="0"/>
          </a:p>
          <a:p>
            <a:endParaRPr lang="en-US" dirty="0"/>
          </a:p>
        </p:txBody>
      </p:sp>
    </p:spTree>
    <p:extLst>
      <p:ext uri="{BB962C8B-B14F-4D97-AF65-F5344CB8AC3E}">
        <p14:creationId xmlns:p14="http://schemas.microsoft.com/office/powerpoint/2010/main" val="2216058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dirty="0"/>
              <a:t>Student &amp; School Responsibilities	</a:t>
            </a:r>
          </a:p>
        </p:txBody>
      </p:sp>
      <p:sp>
        <p:nvSpPr>
          <p:cNvPr id="2" name="Text Placeholder 1"/>
          <p:cNvSpPr>
            <a:spLocks noGrp="1"/>
          </p:cNvSpPr>
          <p:nvPr>
            <p:ph type="body" idx="1"/>
          </p:nvPr>
        </p:nvSpPr>
        <p:spPr/>
        <p:txBody>
          <a:bodyPr>
            <a:normAutofit fontScale="92500" lnSpcReduction="20000"/>
          </a:bodyPr>
          <a:lstStyle/>
          <a:p>
            <a:pPr algn="ctr"/>
            <a:r>
              <a:rPr lang="en-US" dirty="0">
                <a:highlight>
                  <a:srgbClr val="FFFF00"/>
                </a:highlight>
              </a:rPr>
              <a:t>Student</a:t>
            </a:r>
            <a:r>
              <a:rPr lang="en-US" dirty="0"/>
              <a:t> Responsibilities to FI/Agency</a:t>
            </a:r>
          </a:p>
        </p:txBody>
      </p:sp>
      <p:sp>
        <p:nvSpPr>
          <p:cNvPr id="3" name="Content Placeholder 2"/>
          <p:cNvSpPr>
            <a:spLocks noGrp="1"/>
          </p:cNvSpPr>
          <p:nvPr>
            <p:ph sz="half" idx="2"/>
          </p:nvPr>
        </p:nvSpPr>
        <p:spPr/>
        <p:txBody>
          <a:bodyPr>
            <a:normAutofit fontScale="92500" lnSpcReduction="10000"/>
          </a:bodyPr>
          <a:lstStyle/>
          <a:p>
            <a:r>
              <a:rPr lang="en-US" dirty="0"/>
              <a:t>Participate in development of learning activities</a:t>
            </a:r>
          </a:p>
          <a:p>
            <a:r>
              <a:rPr lang="en-US" dirty="0"/>
              <a:t>Prepare for supervision &amp; take active role in learning</a:t>
            </a:r>
          </a:p>
          <a:p>
            <a:r>
              <a:rPr lang="en-US" dirty="0"/>
              <a:t>Follow rules/policies </a:t>
            </a:r>
          </a:p>
          <a:p>
            <a:r>
              <a:rPr lang="en-US" dirty="0"/>
              <a:t>Maintain professional behavior</a:t>
            </a:r>
          </a:p>
          <a:p>
            <a:r>
              <a:rPr lang="en-US" dirty="0"/>
              <a:t>Adhere to NASW Code of Ethics</a:t>
            </a:r>
          </a:p>
          <a:p>
            <a:r>
              <a:rPr lang="en-US" dirty="0"/>
              <a:t>Report safety issues to FI </a:t>
            </a:r>
          </a:p>
          <a:p>
            <a:r>
              <a:rPr lang="en-US" dirty="0"/>
              <a:t>Address concerns appropriately</a:t>
            </a:r>
          </a:p>
        </p:txBody>
      </p:sp>
      <p:sp>
        <p:nvSpPr>
          <p:cNvPr id="4" name="Text Placeholder 3"/>
          <p:cNvSpPr>
            <a:spLocks noGrp="1"/>
          </p:cNvSpPr>
          <p:nvPr>
            <p:ph type="body" sz="quarter" idx="3"/>
          </p:nvPr>
        </p:nvSpPr>
        <p:spPr/>
        <p:txBody>
          <a:bodyPr>
            <a:normAutofit fontScale="92500" lnSpcReduction="20000"/>
          </a:bodyPr>
          <a:lstStyle/>
          <a:p>
            <a:pPr algn="ctr"/>
            <a:r>
              <a:rPr lang="en-US" dirty="0">
                <a:highlight>
                  <a:srgbClr val="FFFF00"/>
                </a:highlight>
              </a:rPr>
              <a:t>School</a:t>
            </a:r>
            <a:r>
              <a:rPr lang="en-US" dirty="0"/>
              <a:t> Responsibilities to FI/Agency</a:t>
            </a:r>
          </a:p>
        </p:txBody>
      </p:sp>
      <p:sp>
        <p:nvSpPr>
          <p:cNvPr id="5" name="Content Placeholder 4"/>
          <p:cNvSpPr>
            <a:spLocks noGrp="1"/>
          </p:cNvSpPr>
          <p:nvPr>
            <p:ph sz="quarter" idx="4"/>
          </p:nvPr>
        </p:nvSpPr>
        <p:spPr/>
        <p:txBody>
          <a:bodyPr>
            <a:normAutofit fontScale="92500" lnSpcReduction="10000"/>
          </a:bodyPr>
          <a:lstStyle/>
          <a:p>
            <a:r>
              <a:rPr lang="en-US" dirty="0"/>
              <a:t>Assign field liaisons</a:t>
            </a:r>
          </a:p>
          <a:p>
            <a:r>
              <a:rPr lang="en-US" dirty="0"/>
              <a:t>Provide consultation, mediation, problem solving</a:t>
            </a:r>
          </a:p>
          <a:p>
            <a:r>
              <a:rPr lang="en-US" dirty="0"/>
              <a:t>Monitor internship progress</a:t>
            </a:r>
          </a:p>
          <a:p>
            <a:r>
              <a:rPr lang="en-US" dirty="0"/>
              <a:t>Review Learning Agreements and Evaluations/LET forms</a:t>
            </a:r>
          </a:p>
          <a:p>
            <a:r>
              <a:rPr lang="en-US" dirty="0"/>
              <a:t>Address any concerns that arise</a:t>
            </a:r>
          </a:p>
          <a:p>
            <a:r>
              <a:rPr lang="en-US" dirty="0"/>
              <a:t>Facilitate field seminar</a:t>
            </a:r>
          </a:p>
          <a:p>
            <a:r>
              <a:rPr lang="en-US" dirty="0"/>
              <a:t>Conduct agency site visit</a:t>
            </a:r>
          </a:p>
          <a:p>
            <a:r>
              <a:rPr lang="en-US" dirty="0"/>
              <a:t>Assign final grades </a:t>
            </a:r>
          </a:p>
          <a:p>
            <a:endParaRPr lang="en-US" dirty="0"/>
          </a:p>
        </p:txBody>
      </p:sp>
    </p:spTree>
    <p:extLst>
      <p:ext uri="{BB962C8B-B14F-4D97-AF65-F5344CB8AC3E}">
        <p14:creationId xmlns:p14="http://schemas.microsoft.com/office/powerpoint/2010/main" val="4038756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Orientation &amp; Safety</a:t>
            </a:r>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16594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166&quot;&gt;&lt;object type=&quot;3&quot; unique_id=&quot;10167&quot;&gt;&lt;property id=&quot;20148&quot; value=&quot;5&quot;/&gt;&lt;property id=&quot;20300&quot; value=&quot;Slide 1 - &amp;quot;Field Instructor Orientation BASW/MSW Students&amp;quot;&quot;/&gt;&lt;property id=&quot;20307&quot; value=&quot;257&quot;/&gt;&lt;/object&gt;&lt;object type=&quot;3&quot; unique_id=&quot;10168&quot;&gt;&lt;property id=&quot;20148&quot; value=&quot;5&quot;/&gt;&lt;property id=&quot;20300&quot; value=&quot;Slide 5 - &amp;quot;Purpose of Field Education&amp;quot;&quot;/&gt;&lt;property id=&quot;20307&quot; value=&quot;258&quot;/&gt;&lt;/object&gt;&lt;object type=&quot;3&quot; unique_id=&quot;10171&quot;&gt;&lt;property id=&quot;20148&quot; value=&quot;5&quot;/&gt;&lt;property id=&quot;20300&quot; value=&quot;Slide 10 - &amp;quot;Student Responsibilities&amp;amp;#x09;&amp;quot;&quot;/&gt;&lt;property id=&quot;20307&quot; value=&quot;261&quot;/&gt;&lt;/object&gt;&lt;object type=&quot;3&quot; unique_id=&quot;10173&quot;&gt;&lt;property id=&quot;20148&quot; value=&quot;5&quot;/&gt;&lt;property id=&quot;20300&quot; value=&quot;Slide 14 - &amp;quot;Field Instructor Responsibilities&amp;quot;&quot;/&gt;&lt;property id=&quot;20307&quot; value=&quot;263&quot;/&gt;&lt;/object&gt;&lt;object type=&quot;3&quot; unique_id=&quot;10174&quot;&gt;&lt;property id=&quot;20148&quot; value=&quot;5&quot;/&gt;&lt;property id=&quot;20300&quot; value=&quot;Slide 11 - &amp;quot;Field Liaison Responsibilities&amp;quot;&quot;/&gt;&lt;property id=&quot;20307&quot; value=&quot;264&quot;/&gt;&lt;/object&gt;&lt;object type=&quot;3&quot; unique_id=&quot;10175&quot;&gt;&lt;property id=&quot;20148&quot; value=&quot;5&quot;/&gt;&lt;property id=&quot;20300&quot; value=&quot;Slide 12 - &amp;quot;Field Coordinator Responsibilities&amp;quot;&quot;/&gt;&lt;property id=&quot;20307&quot; value=&quot;265&quot;/&gt;&lt;/object&gt;&lt;object type=&quot;3&quot; unique_id=&quot;10176&quot;&gt;&lt;property id=&quot;20148&quot; value=&quot;5&quot;/&gt;&lt;property id=&quot;20300&quot; value=&quot;Slide 13 - &amp;quot;Director of Field Education Responsibilities&amp;quot;&quot;/&gt;&lt;property id=&quot;20307&quot; value=&quot;266&quot;/&gt;&lt;/object&gt;&lt;object type=&quot;3&quot; unique_id=&quot;10180&quot;&gt;&lt;property id=&quot;20148&quot; value=&quot;5&quot;/&gt;&lt;property id=&quot;20300&quot; value=&quot;Slide 15 - &amp;quot;Reflective Supervision&amp;quot;&quot;/&gt;&lt;property id=&quot;20307&quot; value=&quot;270&quot;/&gt;&lt;/object&gt;&lt;object type=&quot;3&quot; unique_id=&quot;10181&quot;&gt;&lt;property id=&quot;20148&quot; value=&quot;5&quot;/&gt;&lt;property id=&quot;20300&quot; value=&quot;Slide 17 - &amp;quot;Learning Agreements&amp;quot;&quot;/&gt;&lt;property id=&quot;20307&quot; value=&quot;271&quot;/&gt;&lt;/object&gt;&lt;object type=&quot;3&quot; unique_id=&quot;10183&quot;&gt;&lt;property id=&quot;20148&quot; value=&quot;5&quot;/&gt;&lt;property id=&quot;20300&quot; value=&quot;Slide 19 - &amp;quot;Evaluation and Grading&amp;quot;&quot;/&gt;&lt;property id=&quot;20307&quot; value=&quot;277&quot;/&gt;&lt;/object&gt;&lt;object type=&quot;3&quot; unique_id=&quot;10185&quot;&gt;&lt;property id=&quot;20148&quot; value=&quot;5&quot;/&gt;&lt;property id=&quot;20300&quot; value=&quot;Slide 21 - &amp;quot;Remember to Check the Field Education Calendar at  http://www.socialwork.msu.edu/field_education/calendar.php  for&quot;/&gt;&lt;property id=&quot;20307&quot; value=&quot;279&quot;/&gt;&lt;/object&gt;&lt;object type=&quot;3&quot; unique_id=&quot;10186&quot;&gt;&lt;property id=&quot;20148&quot; value=&quot;5&quot;/&gt;&lt;property id=&quot;20300&quot; value=&quot;Slide 22 - &amp;quot;Contacts&amp;quot;&quot;/&gt;&lt;property id=&quot;20307&quot; value=&quot;280&quot;/&gt;&lt;/object&gt;&lt;object type=&quot;3&quot; unique_id=&quot;10407&quot;&gt;&lt;property id=&quot;20148&quot; value=&quot;5&quot;/&gt;&lt;property id=&quot;20300&quot; value=&quot;Slide 2 - &amp;quot;Scope of the program&amp;quot;&quot;/&gt;&lt;property id=&quot;20307&quot; value=&quot;281&quot;/&gt;&lt;/object&gt;&lt;object type=&quot;3&quot; unique_id=&quot;10408&quot;&gt;&lt;property id=&quot;20148&quot; value=&quot;5&quot;/&gt;&lt;property id=&quot;20300&quot; value=&quot;Slide 3 - &amp;quot;Unique Initiatives at MSU-SSW&amp;quot;&quot;/&gt;&lt;property id=&quot;20307&quot; value=&quot;282&quot;/&gt;&lt;/object&gt;&lt;object type=&quot;3&quot; unique_id=&quot;10409&quot;&gt;&lt;property id=&quot;20148&quot; value=&quot;5&quot;/&gt;&lt;property id=&quot;20300&quot; value=&quot;Slide 4 - &amp;quot;Unique Initiatives at MSU-SSW&amp;quot;&quot;/&gt;&lt;property id=&quot;20307&quot; value=&quot;283&quot;/&gt;&lt;/object&gt;&lt;object type=&quot;3&quot; unique_id=&quot;10410&quot;&gt;&lt;property id=&quot;20148&quot; value=&quot;5&quot;/&gt;&lt;property id=&quot;20300&quot; value=&quot;Slide 6 - &amp;quot;Field Instructor Values &amp;amp; Skills&amp;quot;&quot;/&gt;&lt;property id=&quot;20307&quot; value=&quot;284&quot;/&gt;&lt;/object&gt;&lt;object type=&quot;3&quot; unique_id=&quot;10411&quot;&gt;&lt;property id=&quot;20148&quot; value=&quot;5&quot;/&gt;&lt;property id=&quot;20300&quot; value=&quot;Slide 7 - &amp;quot;Field Instructor Qualifications&amp;quot;&quot;/&gt;&lt;property id=&quot;20307&quot; value=&quot;285&quot;/&gt;&lt;/object&gt;&lt;object type=&quot;3&quot; unique_id=&quot;10412&quot;&gt;&lt;property id=&quot;20148&quot; value=&quot;5&quot;/&gt;&lt;property id=&quot;20300&quot; value=&quot;Slide 9 - &amp;quot;Key Players&amp;quot;&quot;/&gt;&lt;property id=&quot;20307&quot; value=&quot;286&quot;/&gt;&lt;/object&gt;&lt;object type=&quot;3&quot; unique_id=&quot;10413&quot;&gt;&lt;property id=&quot;20148&quot; value=&quot;5&quot;/&gt;&lt;property id=&quot;20300&quot; value=&quot;Slide 16 - &amp;quot;Process Recording&amp;quot;&quot;/&gt;&lt;property id=&quot;20307&quot; value=&quot;287&quot;/&gt;&lt;/object&gt;&lt;object type=&quot;3&quot; unique_id=&quot;10414&quot;&gt;&lt;property id=&quot;20148&quot; value=&quot;5&quot;/&gt;&lt;property id=&quot;20300&quot; value=&quot;Slide 23 - &amp;quot;We CANNOT do it without YOU!!!!!&amp;quot;&quot;/&gt;&lt;property id=&quot;20307&quot; value=&quot;288&quot;/&gt;&lt;/object&gt;&lt;object type=&quot;3&quot; unique_id=&quot;10570&quot;&gt;&lt;property id=&quot;20148&quot; value=&quot;5&quot;/&gt;&lt;property id=&quot;20300&quot; value=&quot;Slide 18&quot;/&gt;&lt;property id=&quot;20307&quot; value=&quot;289&quot;/&gt;&lt;/object&gt;&lt;object type=&quot;3&quot; unique_id=&quot;10571&quot;&gt;&lt;property id=&quot;20148&quot; value=&quot;5&quot;/&gt;&lt;property id=&quot;20300&quot; value=&quot;Slide 20&quot;/&gt;&lt;property id=&quot;20307&quot; value=&quot;290&quot;/&gt;&lt;/object&gt;&lt;object type=&quot;3&quot; unique_id=&quot;10573&quot;&gt;&lt;property id=&quot;20148&quot; value=&quot;5&quot;/&gt;&lt;property id=&quot;20300&quot; value=&quot;Slide 8 - &amp;quot;Benefits of Field Instruction&amp;quot;&quot;/&gt;&lt;property id=&quot;20307&quot; value=&quot;291&quot;/&gt;&lt;/object&gt;&lt;/object&gt;&lt;object type=&quot;8&quot; unique_id=&quot;10208&quot;&gt;&lt;/object&gt;&lt;/object&gt;&lt;/database&gt;"/>
  <p:tag name="SECTOMILLISECCONVERTED" val="1"/>
</p:tagLst>
</file>

<file path=ppt/theme/theme1.xml><?xml version="1.0" encoding="utf-8"?>
<a:theme xmlns:a="http://schemas.openxmlformats.org/drawingml/2006/main" name="Social-Work-Power-Point-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6207E6208E2B4AB95B08C15913A3B2" ma:contentTypeVersion="14" ma:contentTypeDescription="Create a new document." ma:contentTypeScope="" ma:versionID="05692cda701ba0989cb9a74b622331a4">
  <xsd:schema xmlns:xsd="http://www.w3.org/2001/XMLSchema" xmlns:xs="http://www.w3.org/2001/XMLSchema" xmlns:p="http://schemas.microsoft.com/office/2006/metadata/properties" xmlns:ns2="1534cd49-9c58-404b-8a46-b405ddb91544" xmlns:ns3="6166c5cd-5bfb-4454-9446-8e7bfafc232a" targetNamespace="http://schemas.microsoft.com/office/2006/metadata/properties" ma:root="true" ma:fieldsID="a9d5939c7431bc21a3259d8b0105234c" ns2:_="" ns3:_="">
    <xsd:import namespace="1534cd49-9c58-404b-8a46-b405ddb91544"/>
    <xsd:import namespace="6166c5cd-5bfb-4454-9446-8e7bfafc232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34cd49-9c58-404b-8a46-b405ddb915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ad816ea-8460-453a-b1af-cd753e23c00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66c5cd-5bfb-4454-9446-8e7bfafc232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718d1f4c-db73-4ea7-b58b-e42b3778f2ad}" ma:internalName="TaxCatchAll" ma:showField="CatchAllData" ma:web="6166c5cd-5bfb-4454-9446-8e7bfafc23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9DA053-B3BF-4D73-88A9-44B944DC1DA1}"/>
</file>

<file path=customXml/itemProps2.xml><?xml version="1.0" encoding="utf-8"?>
<ds:datastoreItem xmlns:ds="http://schemas.openxmlformats.org/officeDocument/2006/customXml" ds:itemID="{8CA57BC6-F14F-4706-975B-9862EF0CF974}"/>
</file>

<file path=docProps/app.xml><?xml version="1.0" encoding="utf-8"?>
<Properties xmlns="http://schemas.openxmlformats.org/officeDocument/2006/extended-properties" xmlns:vt="http://schemas.openxmlformats.org/officeDocument/2006/docPropsVTypes">
  <Template>Social-Work-Power-Point-Theme</Template>
  <TotalTime>35136</TotalTime>
  <Words>4390</Words>
  <Application>Microsoft Office PowerPoint</Application>
  <PresentationFormat>On-screen Show (4:3)</PresentationFormat>
  <Paragraphs>517</Paragraphs>
  <Slides>52</Slides>
  <Notes>51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52</vt:i4>
      </vt:variant>
    </vt:vector>
  </HeadingPairs>
  <TitlesOfParts>
    <vt:vector size="55" baseType="lpstr">
      <vt:lpstr>Arial</vt:lpstr>
      <vt:lpstr>Calibri</vt:lpstr>
      <vt:lpstr>Social-Work-Power-Point-Theme</vt:lpstr>
      <vt:lpstr>Field Instructor Orientation BASW/MSW Students</vt:lpstr>
      <vt:lpstr>Training Objectives</vt:lpstr>
      <vt:lpstr>Purpose of Field Education</vt:lpstr>
      <vt:lpstr>Roles &amp; Responsibilities</vt:lpstr>
      <vt:lpstr>Field Instructor Qualifications</vt:lpstr>
      <vt:lpstr>Field Instructor (FI) Responsibilities</vt:lpstr>
      <vt:lpstr>Benefits of Field Instruction</vt:lpstr>
      <vt:lpstr>Student &amp; School Responsibilities </vt:lpstr>
      <vt:lpstr>Orientation &amp; Safety</vt:lpstr>
      <vt:lpstr>Getting Students Started</vt:lpstr>
      <vt:lpstr>Safety</vt:lpstr>
      <vt:lpstr>Content from The successful Internship: Transformation and empowerment in experiential learning; H.F. Sweitzer &amp; M.a. King: Second Edition, Brooks/Cole, Belmont, CA. (2003)</vt:lpstr>
      <vt:lpstr>PowerPoint Presentation</vt:lpstr>
      <vt:lpstr>PowerPoint Presentation</vt:lpstr>
      <vt:lpstr>PowerPoint Presentation</vt:lpstr>
      <vt:lpstr>PowerPoint Presentation</vt:lpstr>
      <vt:lpstr>PowerPoint Presentation</vt:lpstr>
      <vt:lpstr>Integrating Course Content in Field</vt:lpstr>
      <vt:lpstr>Integrating Course Content in Field</vt:lpstr>
      <vt:lpstr>PowerPoint Presentation</vt:lpstr>
      <vt:lpstr>Integrating Course Content in Field Examples of Knowledge, Values, and Skills</vt:lpstr>
      <vt:lpstr>Integrating Course Content in Field</vt:lpstr>
      <vt:lpstr>PowerPoint Presentation</vt:lpstr>
      <vt:lpstr>Paperwork</vt:lpstr>
      <vt:lpstr>Process Recording</vt:lpstr>
      <vt:lpstr>Learning &amp; Evaluation Tool (LET)</vt:lpstr>
      <vt:lpstr>PowerPoint Presentation</vt:lpstr>
      <vt:lpstr>PowerPoint Presentation</vt:lpstr>
      <vt:lpstr>PowerPoint Presentation</vt:lpstr>
      <vt:lpstr>PowerPoint Presentation</vt:lpstr>
      <vt:lpstr>PowerPoint Presentation</vt:lpstr>
      <vt:lpstr>PowerPoint Presentation</vt:lpstr>
      <vt:lpstr>Evaluation and Grading</vt:lpstr>
      <vt:lpstr>Competency 1: Demonstrate Ethical &amp; Professional Behavior</vt:lpstr>
      <vt:lpstr>Competency 2: Engage in Diversity and Difference in Practice</vt:lpstr>
      <vt:lpstr>Competency 3: Advance Human Rights and Social, Economic, and Environmental Justice</vt:lpstr>
      <vt:lpstr>Competency 4: Engage in Practice Informed Research and Research Informed Practice</vt:lpstr>
      <vt:lpstr>Competency 5: Engage in Policy Practice</vt:lpstr>
      <vt:lpstr>Competency 6: Engage with Individuals, Families, Groups, Organizations, Communities</vt:lpstr>
      <vt:lpstr>Competency 7: Assess Individuals, Families, Groups, Organizations, Communities</vt:lpstr>
      <vt:lpstr>Competency 8: Intervene with Individuals, Families, Groups, Organizations, Communities</vt:lpstr>
      <vt:lpstr>Competency 9: Evaluate practice with Individuals, Families, Groups, Organizations, Communities</vt:lpstr>
      <vt:lpstr>Challenges in the Field Placement</vt:lpstr>
      <vt:lpstr>Challenges in Field Education Professionalism</vt:lpstr>
      <vt:lpstr>Challenges in Field Education Personal Circumstances</vt:lpstr>
      <vt:lpstr>Challenges in Field Education Managing Relationships</vt:lpstr>
      <vt:lpstr>Challenges in Field Education Performance</vt:lpstr>
      <vt:lpstr>How to Manage Student Issues</vt:lpstr>
      <vt:lpstr>Paid Placement/Internship</vt:lpstr>
      <vt:lpstr>  Remember to also check Field Education Website for more info on Sonia system. https://socialwork.msu.edu/Programs/Field-Education </vt:lpstr>
      <vt:lpstr>Contacts</vt:lpstr>
      <vt:lpstr>We CANNOT do it without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Field Student Orientation MSW Students</dc:title>
  <dc:creator>Moody, Nicki</dc:creator>
  <cp:lastModifiedBy>Moody, Nicki</cp:lastModifiedBy>
  <cp:revision>98</cp:revision>
  <cp:lastPrinted>2022-08-17T19:03:08Z</cp:lastPrinted>
  <dcterms:created xsi:type="dcterms:W3CDTF">2016-06-10T19:22:30Z</dcterms:created>
  <dcterms:modified xsi:type="dcterms:W3CDTF">2023-08-04T15:28:39Z</dcterms:modified>
</cp:coreProperties>
</file>